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16"/>
  </p:notesMasterIdLst>
  <p:sldIdLst>
    <p:sldId id="259" r:id="rId6"/>
    <p:sldId id="260" r:id="rId7"/>
    <p:sldId id="320" r:id="rId8"/>
    <p:sldId id="317" r:id="rId9"/>
    <p:sldId id="321" r:id="rId10"/>
    <p:sldId id="322" r:id="rId11"/>
    <p:sldId id="316" r:id="rId12"/>
    <p:sldId id="318" r:id="rId13"/>
    <p:sldId id="282" r:id="rId14"/>
    <p:sldId id="30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30" clrIdx="0">
    <p:extLst>
      <p:ext uri="{19B8F6BF-5375-455C-9EA6-DF929625EA0E}">
        <p15:presenceInfo xmlns:p15="http://schemas.microsoft.com/office/powerpoint/2012/main" userId="S::kmorgan@firstinspires.org::19752d8f-270a-426b-91ad-1bf5c79275bc" providerId="AD"/>
      </p:ext>
    </p:extLst>
  </p:cmAuthor>
  <p:cmAuthor id="2" name="Tammy Pankey" initials="TP" lastIdx="38" clrIdx="1">
    <p:extLst>
      <p:ext uri="{19B8F6BF-5375-455C-9EA6-DF929625EA0E}">
        <p15:presenceInfo xmlns:p15="http://schemas.microsoft.com/office/powerpoint/2012/main" userId="S::tpankey@firstinspires.org::89b84b47-0384-4d66-b56e-dc00ebdb68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ABE6FB"/>
    <a:srgbClr val="CCFFFF"/>
    <a:srgbClr val="4472C4"/>
    <a:srgbClr val="00A551"/>
    <a:srgbClr val="00A651"/>
    <a:srgbClr val="FF781D"/>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61FC3-8F94-4B2E-A138-75897C22D89B}" v="1" dt="2022-07-25T17:34:50.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99" autoAdjust="0"/>
  </p:normalViewPr>
  <p:slideViewPr>
    <p:cSldViewPr snapToGrid="0">
      <p:cViewPr varScale="1">
        <p:scale>
          <a:sx n="73" d="100"/>
          <a:sy n="73" d="100"/>
        </p:scale>
        <p:origin x="1738" y="53"/>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BB161FC3-8F94-4B2E-A138-75897C22D89B}"/>
    <pc:docChg chg="modSld">
      <pc:chgData name="Tammy Pankey" userId="89b84b47-0384-4d66-b56e-dc00ebdb68cf" providerId="ADAL" clId="{BB161FC3-8F94-4B2E-A138-75897C22D89B}" dt="2022-07-25T17:35:02.364" v="2" actId="1076"/>
      <pc:docMkLst>
        <pc:docMk/>
      </pc:docMkLst>
      <pc:sldChg chg="modSp mod">
        <pc:chgData name="Tammy Pankey" userId="89b84b47-0384-4d66-b56e-dc00ebdb68cf" providerId="ADAL" clId="{BB161FC3-8F94-4B2E-A138-75897C22D89B}" dt="2022-07-25T17:35:02.364" v="2" actId="1076"/>
        <pc:sldMkLst>
          <pc:docMk/>
          <pc:sldMk cId="3743200560" sldId="259"/>
        </pc:sldMkLst>
        <pc:spChg chg="mod">
          <ac:chgData name="Tammy Pankey" userId="89b84b47-0384-4d66-b56e-dc00ebdb68cf" providerId="ADAL" clId="{BB161FC3-8F94-4B2E-A138-75897C22D89B}" dt="2022-07-25T17:35:02.364" v="2" actId="1076"/>
          <ac:spMkLst>
            <pc:docMk/>
            <pc:sldMk cId="3743200560" sldId="259"/>
            <ac:spMk id="5" creationId="{F3B760C1-7E25-45A7-B891-53C58D074E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8IbheB2-ix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PX_DAFXQxpc"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a:t>
            </a:fld>
            <a:endParaRPr lang="en-US"/>
          </a:p>
        </p:txBody>
      </p:sp>
    </p:spTree>
    <p:extLst>
      <p:ext uri="{BB962C8B-B14F-4D97-AF65-F5344CB8AC3E}">
        <p14:creationId xmlns:p14="http://schemas.microsoft.com/office/powerpoint/2010/main" val="2229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Facilitator Tips</a:t>
            </a:r>
          </a:p>
          <a:p>
            <a:pPr marL="285750" indent="-285750" algn="l">
              <a:buFont typeface="Arial" panose="020B0604020202020204" pitchFamily="34" charset="0"/>
              <a:buChar char="•"/>
            </a:pPr>
            <a:r>
              <a:rPr lang="en-US" sz="1800" b="0" i="0" u="none" strike="noStrike" baseline="0" dirty="0">
                <a:latin typeface="ArialMT"/>
              </a:rPr>
              <a:t>Have the team review the rubrics for examples of where inclusion is evaluated.</a:t>
            </a: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a:t>
            </a:r>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Practicing how to communicate their Innovation Project solution and explain their Robot Design is important.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Every team member should be involved in the presentation at the tournament. </a:t>
            </a:r>
          </a:p>
          <a:p>
            <a:pPr marL="285750" indent="-285750">
              <a:buFont typeface="Arial" panose="020B0604020202020204" pitchFamily="34" charset="0"/>
              <a:buChar char="•"/>
            </a:pPr>
            <a:endParaRPr lang="en-US" sz="1800" b="0" i="0" u="none" strike="noStrike" baseline="0" dirty="0">
              <a:solidFill>
                <a:srgbClr val="211D1E"/>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baseline="0" dirty="0">
                <a:latin typeface="ArialMT"/>
              </a:rPr>
              <a:t>The rubrics used to evaluate the teams in these areas are based on the engineering design process.  The team works on their project and robot and solves problems using this process. Team members need to demonstrate and explain everything they have done during the judging session.</a:t>
            </a:r>
            <a:endParaRPr lang="en-US" sz="1800" b="0" i="0" u="none" strike="noStrike" baseline="0" dirty="0">
              <a:solidFill>
                <a:srgbClr val="211D1E"/>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a:p>
        </p:txBody>
      </p:sp>
    </p:spTree>
    <p:extLst>
      <p:ext uri="{BB962C8B-B14F-4D97-AF65-F5344CB8AC3E}">
        <p14:creationId xmlns:p14="http://schemas.microsoft.com/office/powerpoint/2010/main" val="388628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a:t>
            </a:r>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Practicing how to communicate their Innovation Project solution and explain their Robot Design is important.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Provide the team with the Robot Design rubric. Find it here: </a:t>
            </a:r>
            <a:r>
              <a:rPr lang="en-US" sz="1800" b="0" i="0" u="sng" strike="noStrike" baseline="0" dirty="0" err="1">
                <a:solidFill>
                  <a:srgbClr val="1F5D9F"/>
                </a:solidFill>
                <a:latin typeface="Arial" panose="020B0604020202020204" pitchFamily="34" charset="0"/>
              </a:rPr>
              <a:t>firstlegoleague</a:t>
            </a:r>
            <a:r>
              <a:rPr lang="en-US" sz="1800" b="0" i="0" u="sng" strike="noStrike" baseline="0" dirty="0">
                <a:solidFill>
                  <a:srgbClr val="1F5D9F"/>
                </a:solidFill>
                <a:latin typeface="Arial" panose="020B0604020202020204" pitchFamily="34" charset="0"/>
              </a:rPr>
              <a:t>. org/</a:t>
            </a:r>
            <a:r>
              <a:rPr lang="en-US" sz="1800" b="0" i="0" u="sng" strike="noStrike" baseline="0" dirty="0" err="1">
                <a:solidFill>
                  <a:srgbClr val="1F5D9F"/>
                </a:solidFill>
                <a:latin typeface="Arial" panose="020B0604020202020204" pitchFamily="34" charset="0"/>
              </a:rPr>
              <a:t>season#resources</a:t>
            </a:r>
            <a:r>
              <a:rPr lang="en-US" sz="1800" b="0" i="0" u="none" strike="noStrike" baseline="0" dirty="0">
                <a:solidFill>
                  <a:srgbClr val="211D1E"/>
                </a:solidFill>
                <a:latin typeface="Arial" panose="020B0604020202020204" pitchFamily="34" charset="0"/>
              </a:rPr>
              <a:t>.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Every team member should be involved in the presentation at the tournament. </a:t>
            </a:r>
            <a:endParaRPr lang="en-US" sz="1800" b="1" i="0" u="none" strike="noStrike" baseline="0" dirty="0">
              <a:latin typeface="Arial-BoldM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a:p>
        </p:txBody>
      </p:sp>
    </p:spTree>
    <p:extLst>
      <p:ext uri="{BB962C8B-B14F-4D97-AF65-F5344CB8AC3E}">
        <p14:creationId xmlns:p14="http://schemas.microsoft.com/office/powerpoint/2010/main" val="420794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Arial-BoldMT"/>
              </a:rPr>
              <a:t>Facilitator Tips</a:t>
            </a:r>
            <a:endParaRPr lang="en-US" sz="1800" b="0" i="0" u="none" strike="noStrike" baseline="0" dirty="0">
              <a:solidFill>
                <a:srgbClr val="000000"/>
              </a:solidFill>
              <a:latin typeface="Arial" panose="020B0604020202020204" pitchFamily="34" charset="0"/>
            </a:endParaRPr>
          </a:p>
          <a:p>
            <a:pPr marL="285750" indent="-285750" algn="l">
              <a:buFont typeface="Arial" panose="020B0604020202020204" pitchFamily="34" charset="0"/>
              <a:buChar char="•"/>
            </a:pPr>
            <a:r>
              <a:rPr lang="en-US" sz="1800" b="0" i="0" u="none" strike="noStrike" baseline="0" dirty="0">
                <a:latin typeface="ArialMT"/>
              </a:rPr>
              <a:t>Provide the team with the Innovation Project Rubric.</a:t>
            </a:r>
            <a:endParaRPr lang="en-US" sz="1800" b="0" i="0" u="none" strike="noStrike" baseline="0" dirty="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a:p>
        </p:txBody>
      </p:sp>
    </p:spTree>
    <p:extLst>
      <p:ext uri="{BB962C8B-B14F-4D97-AF65-F5344CB8AC3E}">
        <p14:creationId xmlns:p14="http://schemas.microsoft.com/office/powerpoint/2010/main" val="2492377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Arial" panose="020B0604020202020204" pitchFamily="34" charset="0"/>
              </a:rPr>
              <a:t>Facilitator Tips</a:t>
            </a:r>
            <a:endParaRPr lang="en-US" sz="1200" b="0" i="0" u="none" strike="noStrike" baseline="0" dirty="0">
              <a:solidFill>
                <a:srgbClr val="211D1E"/>
              </a:solidFill>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211D1E"/>
                </a:solidFill>
                <a:latin typeface="Arial" panose="020B0604020202020204" pitchFamily="34" charset="0"/>
              </a:rPr>
              <a:t>Find the judging session flow chart in the </a:t>
            </a:r>
            <a:r>
              <a:rPr lang="en-US" sz="1200" b="0" i="1" u="none" strike="noStrike" baseline="0" dirty="0">
                <a:solidFill>
                  <a:srgbClr val="211D1E"/>
                </a:solidFill>
                <a:latin typeface="Arial" panose="020B0604020202020204" pitchFamily="34" charset="0"/>
              </a:rPr>
              <a:t>FIRST</a:t>
            </a:r>
            <a:r>
              <a:rPr lang="en-US" sz="1200" b="0" i="0" u="none" strike="noStrike" baseline="0" dirty="0">
                <a:solidFill>
                  <a:srgbClr val="211D1E"/>
                </a:solidFill>
                <a:latin typeface="Arial" panose="020B0604020202020204" pitchFamily="34" charset="0"/>
              </a:rPr>
              <a:t> LEGO League season resources (https://www.firstlegoleague.org/season#resources)</a:t>
            </a:r>
            <a:endParaRPr lang="en-US" sz="1200" b="1"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395311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a relevant, age-appropriate video for your students.  In this session, you could show a video with some tips on giving presentations.</a:t>
            </a:r>
          </a:p>
          <a:p>
            <a:endParaRPr lang="en-US" dirty="0"/>
          </a:p>
          <a:p>
            <a:r>
              <a:rPr lang="en-US" dirty="0"/>
              <a:t>Here are two examples made by middle school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Roboto"/>
              </a:rPr>
              <a:t>Schooled by Kids: Presentation Skills, Part 1</a:t>
            </a:r>
            <a:r>
              <a:rPr lang="en-US" dirty="0"/>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https://www.youtube.com/8IbheB2-ixM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Roboto"/>
              </a:rPr>
              <a:t>Schooled by Kids: Presentation Skills, Part 2: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https://www.youtube.com/PX_DAFXQxpc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Ford’s Delivery Robot Walks on Two Legs Like a Human from Tech Insider – Length 3:00 https://youtu.be/U8Iey_wfo0I</a:t>
            </a: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a:p>
        </p:txBody>
      </p:sp>
    </p:spTree>
    <p:extLst>
      <p:ext uri="{BB962C8B-B14F-4D97-AF65-F5344CB8AC3E}">
        <p14:creationId xmlns:p14="http://schemas.microsoft.com/office/powerpoint/2010/main" val="3476503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a:p>
        </p:txBody>
      </p:sp>
    </p:spTree>
    <p:extLst>
      <p:ext uri="{BB962C8B-B14F-4D97-AF65-F5344CB8AC3E}">
        <p14:creationId xmlns:p14="http://schemas.microsoft.com/office/powerpoint/2010/main" val="305527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47D6B5-860F-D5E5-DAED-19E9277263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5665" y="2442029"/>
            <a:ext cx="3575164" cy="2383442"/>
          </a:xfrm>
          <a:prstGeom prst="rect">
            <a:avLst/>
          </a:prstGeom>
        </p:spPr>
      </p:pic>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a:extLst>
              <a:ext uri="{FF2B5EF4-FFF2-40B4-BE49-F238E27FC236}">
                <a16:creationId xmlns:a16="http://schemas.microsoft.com/office/drawing/2014/main" id="{E58CCE88-462B-3041-8EC1-A38C25E56A63}"/>
              </a:ext>
            </a:extLst>
          </p:cNvPr>
          <p:cNvPicPr>
            <a:picLocks noChangeAspect="1"/>
          </p:cNvPicPr>
          <p:nvPr/>
        </p:nvPicPr>
        <p:blipFill rotWithShape="1">
          <a:blip r:embed="rId4" cstate="hqprint">
            <a:alphaModFix amt="40000"/>
            <a:extLst>
              <a:ext uri="{28A0092B-C50C-407E-A947-70E740481C1C}">
                <a14:useLocalDpi xmlns:a14="http://schemas.microsoft.com/office/drawing/2010/main"/>
              </a:ext>
            </a:extLst>
          </a:blip>
          <a:srcRect l="-1206" t="30941" r="22892" b="-245"/>
          <a:stretch/>
        </p:blipFill>
        <p:spPr>
          <a:xfrm>
            <a:off x="3200400" y="0"/>
            <a:ext cx="5943600" cy="3657600"/>
          </a:xfrm>
          <a:prstGeom prst="rect">
            <a:avLst/>
          </a:prstGeom>
        </p:spPr>
      </p:pic>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523694" y="3521951"/>
            <a:ext cx="4985089" cy="2110033"/>
          </a:xfrm>
          <a:prstGeom prst="rect">
            <a:avLst/>
          </a:prstGeom>
        </p:spPr>
        <p:txBody>
          <a:bodyPr>
            <a:noAutofit/>
          </a:bodyPr>
          <a:lstStyle/>
          <a:p>
            <a:pPr marL="0" indent="0">
              <a:buNone/>
            </a:pPr>
            <a:r>
              <a:rPr lang="en-US" sz="6000" dirty="0">
                <a:solidFill>
                  <a:schemeClr val="bg1"/>
                </a:solidFill>
                <a:effectLst>
                  <a:outerShdw dist="56557" dir="8100000" algn="tr" rotWithShape="0">
                    <a:srgbClr val="A7161B"/>
                  </a:outerShdw>
                </a:effectLst>
                <a:latin typeface="Roboto Medium" pitchFamily="2" charset="0"/>
                <a:ea typeface="Roboto Medium" pitchFamily="2" charset="0"/>
              </a:rPr>
              <a:t>Presentation</a:t>
            </a:r>
          </a:p>
          <a:p>
            <a:pPr marL="0" indent="0">
              <a:buNone/>
            </a:pPr>
            <a:r>
              <a:rPr lang="en-US" sz="6000" dirty="0">
                <a:solidFill>
                  <a:schemeClr val="bg1"/>
                </a:solidFill>
                <a:effectLst>
                  <a:outerShdw dist="56557" dir="8100000" algn="tr" rotWithShape="0">
                    <a:srgbClr val="A7161B"/>
                  </a:outerShdw>
                </a:effectLst>
                <a:latin typeface="Roboto Medium" pitchFamily="2" charset="0"/>
                <a:ea typeface="Roboto Medium" pitchFamily="2" charset="0"/>
              </a:rPr>
              <a:t>Planning</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1" y="341368"/>
            <a:ext cx="3347186"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4400" spc="250" dirty="0">
                <a:solidFill>
                  <a:srgbClr val="EC2027"/>
                </a:solidFill>
                <a:latin typeface="Roboto" pitchFamily="2" charset="0"/>
                <a:ea typeface="Roboto" pitchFamily="2" charset="0"/>
              </a:rPr>
              <a:t>Session 11</a:t>
            </a:r>
          </a:p>
        </p:txBody>
      </p:sp>
      <p:pic>
        <p:nvPicPr>
          <p:cNvPr id="12" name="Picture 11">
            <a:extLst>
              <a:ext uri="{FF2B5EF4-FFF2-40B4-BE49-F238E27FC236}">
                <a16:creationId xmlns:a16="http://schemas.microsoft.com/office/drawing/2014/main" id="{0833AC4A-69E0-C943-9B18-78347663B2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20689" y="5555164"/>
            <a:ext cx="1638221" cy="1117428"/>
          </a:xfrm>
          <a:prstGeom prst="rect">
            <a:avLst/>
          </a:prstGeom>
        </p:spPr>
      </p:pic>
      <p:pic>
        <p:nvPicPr>
          <p:cNvPr id="19" name="Picture 18">
            <a:extLst>
              <a:ext uri="{FF2B5EF4-FFF2-40B4-BE49-F238E27FC236}">
                <a16:creationId xmlns:a16="http://schemas.microsoft.com/office/drawing/2014/main" id="{B558D74D-BF22-0648-A33B-F9B5C97180E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23071" y="5631984"/>
            <a:ext cx="3100472" cy="936912"/>
          </a:xfrm>
          <a:prstGeom prst="rect">
            <a:avLst/>
          </a:prstGeom>
        </p:spPr>
      </p:pic>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spTree>
    <p:extLst>
      <p:ext uri="{BB962C8B-B14F-4D97-AF65-F5344CB8AC3E}">
        <p14:creationId xmlns:p14="http://schemas.microsoft.com/office/powerpoint/2010/main" val="374320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fld id="{C53052E6-E16C-A04B-8192-1DB31D569F09}" type="slidenum">
              <a:rPr lang="en-US" smtClean="0"/>
              <a:pPr/>
              <a:t>10</a:t>
            </a:fld>
            <a:endParaRPr lang="en-US"/>
          </a:p>
        </p:txBody>
      </p:sp>
      <p:sp>
        <p:nvSpPr>
          <p:cNvPr id="3" name="Text Placeholder 2">
            <a:extLst>
              <a:ext uri="{FF2B5EF4-FFF2-40B4-BE49-F238E27FC236}">
                <a16:creationId xmlns:a16="http://schemas.microsoft.com/office/drawing/2014/main" id="{FF09E301-2DD2-4D86-86AD-49BCE4C01F3A}"/>
              </a:ext>
            </a:extLst>
          </p:cNvPr>
          <p:cNvSpPr>
            <a:spLocks noGrp="1"/>
          </p:cNvSpPr>
          <p:nvPr>
            <p:ph type="body" sz="quarter" idx="14"/>
          </p:nvPr>
        </p:nvSpPr>
        <p:spPr>
          <a:xfrm>
            <a:off x="215153" y="5066852"/>
            <a:ext cx="8627633" cy="989702"/>
          </a:xfrm>
        </p:spPr>
        <p:txBody>
          <a:bodyPr>
            <a:noAutofit/>
          </a:bodyPr>
          <a:lstStyle/>
          <a:p>
            <a:pPr marL="0" indent="0">
              <a:buNone/>
            </a:pP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and the </a:t>
            </a: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logo are registered trademarks of For Inspiration and Recognition of Science and Technology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LEGO</a:t>
            </a:r>
            <a:r>
              <a:rPr lang="en-US" sz="1400" baseline="30000" dirty="0">
                <a:effectLst/>
                <a:latin typeface="Helvetica Neue" panose="02000503000000020004"/>
                <a:ea typeface="Calibri" panose="020F0502020204030204" pitchFamily="34" charset="0"/>
              </a:rPr>
              <a:t>®</a:t>
            </a:r>
            <a:r>
              <a:rPr lang="en-US" sz="1400" baseline="30000" dirty="0">
                <a:latin typeface="Helvetica Neue" panose="02000503000000020004"/>
                <a:ea typeface="Calibri" panose="020F0502020204030204" pitchFamily="34" charset="0"/>
              </a:rPr>
              <a:t> </a:t>
            </a:r>
            <a:r>
              <a:rPr lang="en-US" sz="1400" dirty="0">
                <a:latin typeface="Helvetica Neue" panose="02000503000000020004"/>
                <a:ea typeface="Calibri" panose="020F0502020204030204" pitchFamily="34" charset="0"/>
              </a:rPr>
              <a:t>and </a:t>
            </a:r>
            <a:r>
              <a:rPr lang="en-US" sz="1400" dirty="0">
                <a:effectLst/>
                <a:latin typeface="Helvetica Neue" panose="02000503000000020004"/>
                <a:ea typeface="Calibri" panose="020F0502020204030204" pitchFamily="34" charset="0"/>
              </a:rPr>
              <a:t>MINDSTORMS</a:t>
            </a:r>
            <a:r>
              <a:rPr lang="en-US" sz="1400" baseline="30000" dirty="0">
                <a:effectLst/>
                <a:latin typeface="Helvetica Neue" panose="02000503000000020004"/>
                <a:ea typeface="Calibri" panose="020F0502020204030204" pitchFamily="34" charset="0"/>
              </a:rPr>
              <a:t>® </a:t>
            </a:r>
            <a:r>
              <a:rPr lang="en-US" sz="1400" dirty="0">
                <a:effectLst/>
                <a:latin typeface="Helvetica Neue" panose="02000503000000020004"/>
                <a:ea typeface="Calibri" panose="020F0502020204030204" pitchFamily="34" charset="0"/>
              </a:rPr>
              <a:t>are registered trademarks of the LEGO Group. </a:t>
            </a:r>
            <a:r>
              <a:rPr lang="en-US" sz="1400" i="1" dirty="0">
                <a:effectLst/>
                <a:latin typeface="Helvetica Neue" panose="02000503000000020004"/>
                <a:ea typeface="Calibri" panose="020F0502020204030204" pitchFamily="34" charset="0"/>
              </a:rPr>
              <a:t>FIRST</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LEGO</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League and SUPERPOWERED</a:t>
            </a:r>
            <a:r>
              <a:rPr lang="en-US" sz="1400" baseline="30000" dirty="0">
                <a:effectLst/>
                <a:latin typeface="Helvetica Neue" panose="02000503000000020004"/>
                <a:ea typeface="Calibri" panose="020F0502020204030204" pitchFamily="34" charset="0"/>
              </a:rPr>
              <a:t>SM</a:t>
            </a:r>
            <a:r>
              <a:rPr lang="en-US" sz="1400" dirty="0">
                <a:effectLst/>
                <a:latin typeface="Helvetica Neue" panose="02000503000000020004"/>
                <a:ea typeface="Calibri" panose="020F0502020204030204" pitchFamily="34" charset="0"/>
              </a:rPr>
              <a:t> are jointly held trademarks of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and the LEGO Group. SPIKE™ Prime is a trademark of LEGO</a:t>
            </a:r>
            <a:r>
              <a:rPr lang="en-US" sz="1400" baseline="30000" dirty="0">
                <a:effectLst/>
                <a:latin typeface="Helvetica Neue" panose="02000503000000020004"/>
                <a:ea typeface="Calibri" panose="020F0502020204030204" pitchFamily="34" charset="0"/>
              </a:rPr>
              <a:t>®</a:t>
            </a:r>
            <a:r>
              <a:rPr lang="en-US" sz="1400" dirty="0">
                <a:effectLst/>
                <a:latin typeface="Helvetica Neue" panose="02000503000000020004"/>
                <a:ea typeface="Calibri" panose="020F0502020204030204" pitchFamily="34" charset="0"/>
              </a:rPr>
              <a:t> Education. All other trademarks are the property of their respective owners. ©2022 </a:t>
            </a:r>
            <a:r>
              <a:rPr lang="en-US" sz="1400" i="1" dirty="0">
                <a:effectLst/>
                <a:latin typeface="Helvetica Neue" panose="02000503000000020004"/>
                <a:ea typeface="Calibri" panose="020F0502020204030204" pitchFamily="34" charset="0"/>
              </a:rPr>
              <a:t>FIRST</a:t>
            </a:r>
            <a:r>
              <a:rPr lang="en-US" sz="1400" dirty="0">
                <a:effectLst/>
                <a:latin typeface="Helvetica Neue" panose="02000503000000020004"/>
                <a:ea typeface="Calibri" panose="020F0502020204030204" pitchFamily="34" charset="0"/>
              </a:rPr>
              <a:t> and the LEGO Group. All rights reserved. </a:t>
            </a:r>
          </a:p>
          <a:p>
            <a:pPr marL="0" indent="0">
              <a:buNone/>
            </a:pPr>
            <a:endParaRPr lang="en-US" sz="1400" dirty="0">
              <a:latin typeface="Helvetica Neue" panose="02000503000000020004"/>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pic>
        <p:nvPicPr>
          <p:cNvPr id="8" name="Picture 7" descr="Logo&#10;&#10;Description automatically generated">
            <a:extLst>
              <a:ext uri="{FF2B5EF4-FFF2-40B4-BE49-F238E27FC236}">
                <a16:creationId xmlns:a16="http://schemas.microsoft.com/office/drawing/2014/main" id="{871365C6-1DAE-36FF-7334-32937F813E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32176" y="1384630"/>
            <a:ext cx="3061788" cy="2103120"/>
          </a:xfrm>
          <a:prstGeom prst="rect">
            <a:avLst/>
          </a:prstGeom>
        </p:spPr>
      </p:pic>
    </p:spTree>
    <p:extLst>
      <p:ext uri="{BB962C8B-B14F-4D97-AF65-F5344CB8AC3E}">
        <p14:creationId xmlns:p14="http://schemas.microsoft.com/office/powerpoint/2010/main" val="2176013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2</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chemeClr val="bg1"/>
                </a:solidFill>
              </a:rPr>
              <a:t>Session Overview</a:t>
            </a:r>
          </a:p>
        </p:txBody>
      </p:sp>
      <p:sp>
        <p:nvSpPr>
          <p:cNvPr id="13" name="Rectangle: Rounded Corners 12">
            <a:extLst>
              <a:ext uri="{FF2B5EF4-FFF2-40B4-BE49-F238E27FC236}">
                <a16:creationId xmlns:a16="http://schemas.microsoft.com/office/drawing/2014/main" id="{0BFC0E9B-CC84-4D72-8BFD-54ED5EC94447}"/>
              </a:ext>
            </a:extLst>
          </p:cNvPr>
          <p:cNvSpPr/>
          <p:nvPr/>
        </p:nvSpPr>
        <p:spPr>
          <a:xfrm>
            <a:off x="424080" y="1537381"/>
            <a:ext cx="8138160" cy="201168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u="none" strike="noStrike" baseline="0" dirty="0">
                <a:solidFill>
                  <a:srgbClr val="211D1E"/>
                </a:solidFill>
                <a:latin typeface="Helvetica Neue" panose="02000503000000020004"/>
              </a:rPr>
              <a:t>Outcomes </a:t>
            </a:r>
            <a:endParaRPr lang="en-US" sz="2000" b="0" i="0" u="none" strike="noStrike" baseline="0" dirty="0">
              <a:latin typeface="Helvetica Neue" panose="02000503000000020004"/>
            </a:endParaRPr>
          </a:p>
          <a:p>
            <a:pPr marL="285750" indent="-285750">
              <a:buFont typeface="Arial" panose="020B0604020202020204" pitchFamily="34" charset="0"/>
              <a:buChar char="•"/>
            </a:pPr>
            <a:r>
              <a:rPr lang="en-US" sz="2000" b="0" i="0" u="none" strike="noStrike" baseline="0" dirty="0">
                <a:solidFill>
                  <a:srgbClr val="211D1E"/>
                </a:solidFill>
                <a:latin typeface="Helvetica Neue" panose="02000503000000020004"/>
              </a:rPr>
              <a:t>The team will finalize their Innovation Project presentation. </a:t>
            </a:r>
          </a:p>
          <a:p>
            <a:pPr marL="285750" indent="-285750">
              <a:buFont typeface="Arial" panose="020B0604020202020204" pitchFamily="34" charset="0"/>
              <a:buChar char="•"/>
            </a:pPr>
            <a:endParaRPr lang="en-US" sz="2000" b="0" i="0" u="none" strike="noStrike" baseline="0" dirty="0">
              <a:solidFill>
                <a:srgbClr val="211D1E"/>
              </a:solidFill>
              <a:latin typeface="Helvetica Neue" panose="02000503000000020004"/>
            </a:endParaRPr>
          </a:p>
          <a:p>
            <a:pPr marL="285750" indent="-285750">
              <a:buFont typeface="Arial" panose="020B0604020202020204" pitchFamily="34" charset="0"/>
              <a:buChar char="•"/>
            </a:pPr>
            <a:r>
              <a:rPr lang="en-US" sz="2000" b="0" i="0" u="none" strike="noStrike" baseline="0" dirty="0">
                <a:solidFill>
                  <a:srgbClr val="211D1E"/>
                </a:solidFill>
                <a:latin typeface="Helvetica Neue" panose="02000503000000020004"/>
              </a:rPr>
              <a:t>The team will finalize their robot for the Robot Game and create their Robot Design </a:t>
            </a:r>
            <a:r>
              <a:rPr lang="en-US" sz="2000" dirty="0">
                <a:solidFill>
                  <a:srgbClr val="211D1E"/>
                </a:solidFill>
                <a:latin typeface="Helvetica Neue" panose="02000503000000020004"/>
              </a:rPr>
              <a:t>presentation</a:t>
            </a:r>
            <a:r>
              <a:rPr lang="en-US" sz="2000" b="0" i="0" u="none" strike="noStrike" baseline="0" dirty="0">
                <a:solidFill>
                  <a:srgbClr val="211D1E"/>
                </a:solidFill>
                <a:latin typeface="Helvetica Neue" panose="02000503000000020004"/>
              </a:rPr>
              <a:t>.</a:t>
            </a:r>
          </a:p>
        </p:txBody>
      </p:sp>
      <p:pic>
        <p:nvPicPr>
          <p:cNvPr id="6" name="Picture 5" descr="Diagram, text&#10;&#10;Description automatically generated">
            <a:extLst>
              <a:ext uri="{FF2B5EF4-FFF2-40B4-BE49-F238E27FC236}">
                <a16:creationId xmlns:a16="http://schemas.microsoft.com/office/drawing/2014/main" id="{F140977E-1A49-F62A-20D5-5AFB38423FFF}"/>
              </a:ext>
            </a:extLst>
          </p:cNvPr>
          <p:cNvPicPr>
            <a:picLocks noChangeAspect="1"/>
          </p:cNvPicPr>
          <p:nvPr/>
        </p:nvPicPr>
        <p:blipFill>
          <a:blip r:embed="rId3"/>
          <a:stretch>
            <a:fillRect/>
          </a:stretch>
        </p:blipFill>
        <p:spPr>
          <a:xfrm>
            <a:off x="228599" y="4396457"/>
            <a:ext cx="8686800" cy="1409040"/>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359B84A-6276-362F-6492-AF2073324B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9072" y="1052509"/>
            <a:ext cx="2011680" cy="2011680"/>
          </a:xfrm>
          <a:prstGeom prst="rect">
            <a:avLst/>
          </a:prstGeom>
        </p:spPr>
      </p:pic>
      <p:pic>
        <p:nvPicPr>
          <p:cNvPr id="7" name="Picture 6">
            <a:extLst>
              <a:ext uri="{FF2B5EF4-FFF2-40B4-BE49-F238E27FC236}">
                <a16:creationId xmlns:a16="http://schemas.microsoft.com/office/drawing/2014/main" id="{FC40442C-4F1F-5787-5210-C8099E3C6020}"/>
              </a:ext>
            </a:extLst>
          </p:cNvPr>
          <p:cNvPicPr>
            <a:picLocks noChangeAspect="1"/>
          </p:cNvPicPr>
          <p:nvPr/>
        </p:nvPicPr>
        <p:blipFill>
          <a:blip r:embed="rId4"/>
          <a:stretch>
            <a:fillRect/>
          </a:stretch>
        </p:blipFill>
        <p:spPr>
          <a:xfrm>
            <a:off x="2830286" y="2876349"/>
            <a:ext cx="5943600" cy="257373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3</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rPr>
              <a:t>Introduction</a:t>
            </a:r>
          </a:p>
        </p:txBody>
      </p:sp>
      <p:sp>
        <p:nvSpPr>
          <p:cNvPr id="9" name="Text Placeholder 6">
            <a:extLst>
              <a:ext uri="{FF2B5EF4-FFF2-40B4-BE49-F238E27FC236}">
                <a16:creationId xmlns:a16="http://schemas.microsoft.com/office/drawing/2014/main" id="{86FB3A79-2435-438C-A577-C7C35503CB7A}"/>
              </a:ext>
            </a:extLst>
          </p:cNvPr>
          <p:cNvSpPr txBox="1">
            <a:spLocks/>
          </p:cNvSpPr>
          <p:nvPr/>
        </p:nvSpPr>
        <p:spPr>
          <a:xfrm>
            <a:off x="3404503" y="1127761"/>
            <a:ext cx="5554437" cy="1614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a:solidFill>
                <a:srgbClr val="000000"/>
              </a:solidFill>
            </a:endParaRPr>
          </a:p>
          <a:p>
            <a:endParaRPr lang="en-US" sz="1800" b="0" i="0" u="none" strike="noStrike" baseline="0"/>
          </a:p>
        </p:txBody>
      </p:sp>
      <p:sp>
        <p:nvSpPr>
          <p:cNvPr id="21" name="TextBox 20">
            <a:extLst>
              <a:ext uri="{FF2B5EF4-FFF2-40B4-BE49-F238E27FC236}">
                <a16:creationId xmlns:a16="http://schemas.microsoft.com/office/drawing/2014/main" id="{3D0889FA-B986-491E-AAEF-A874181BA7EC}"/>
              </a:ext>
            </a:extLst>
          </p:cNvPr>
          <p:cNvSpPr txBox="1"/>
          <p:nvPr/>
        </p:nvSpPr>
        <p:spPr>
          <a:xfrm>
            <a:off x="2841173" y="1071764"/>
            <a:ext cx="5943600" cy="1723549"/>
          </a:xfrm>
          <a:prstGeom prst="rect">
            <a:avLst/>
          </a:prstGeom>
          <a:noFill/>
        </p:spPr>
        <p:txBody>
          <a:bodyPr wrap="square">
            <a:spAutoFit/>
          </a:bodyPr>
          <a:lstStyle/>
          <a:p>
            <a:pPr marL="285750" indent="-285750">
              <a:buFont typeface="Arial" panose="020B0604020202020204" pitchFamily="34" charset="0"/>
              <a:buChar char="•"/>
            </a:pPr>
            <a:r>
              <a:rPr lang="en-US" sz="2400" b="0" i="0" u="none" strike="noStrike" baseline="0" dirty="0">
                <a:solidFill>
                  <a:srgbClr val="211D1E"/>
                </a:solidFill>
                <a:latin typeface="Arial" panose="020B0604020202020204" pitchFamily="34" charset="0"/>
                <a:cs typeface="Arial" panose="020B0604020202020204" pitchFamily="34" charset="0"/>
              </a:rPr>
              <a:t>Think about </a:t>
            </a:r>
            <a:r>
              <a:rPr lang="en-US" sz="2400" b="1" i="0" u="none" strike="noStrike" baseline="0" dirty="0">
                <a:solidFill>
                  <a:srgbClr val="211D1E"/>
                </a:solidFill>
                <a:latin typeface="Arial" panose="020B0604020202020204" pitchFamily="34" charset="0"/>
                <a:cs typeface="Arial" panose="020B0604020202020204" pitchFamily="34" charset="0"/>
              </a:rPr>
              <a:t>Inclusion </a:t>
            </a:r>
            <a:r>
              <a:rPr lang="en-US" sz="2400" b="0" i="0" u="none" strike="noStrike" baseline="0" dirty="0">
                <a:solidFill>
                  <a:srgbClr val="211D1E"/>
                </a:solidFill>
                <a:latin typeface="Arial" panose="020B0604020202020204" pitchFamily="34" charset="0"/>
                <a:cs typeface="Arial" panose="020B0604020202020204" pitchFamily="34" charset="0"/>
              </a:rPr>
              <a:t>and your team.</a:t>
            </a:r>
          </a:p>
          <a:p>
            <a:r>
              <a:rPr lang="en-US" sz="1000" b="0" i="0" u="none" strike="noStrike" baseline="0" dirty="0">
                <a:solidFill>
                  <a:srgbClr val="211D1E"/>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0" i="0" u="none" strike="noStrike" baseline="0" dirty="0">
                <a:solidFill>
                  <a:srgbClr val="211D1E"/>
                </a:solidFill>
                <a:latin typeface="Arial" panose="020B0604020202020204" pitchFamily="34" charset="0"/>
                <a:cs typeface="Arial" panose="020B0604020202020204" pitchFamily="34" charset="0"/>
              </a:rPr>
              <a:t>Record examples of how your team makes sure everyone is respected and their voices are heard.</a:t>
            </a:r>
          </a:p>
        </p:txBody>
      </p:sp>
      <p:pic>
        <p:nvPicPr>
          <p:cNvPr id="5" name="Picture 4">
            <a:extLst>
              <a:ext uri="{FF2B5EF4-FFF2-40B4-BE49-F238E27FC236}">
                <a16:creationId xmlns:a16="http://schemas.microsoft.com/office/drawing/2014/main" id="{1747ABF0-A15B-484D-B3C0-2CBB75CB029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59230" y="4491096"/>
            <a:ext cx="8412480" cy="1631987"/>
          </a:xfrm>
          <a:prstGeom prst="rect">
            <a:avLst/>
          </a:prstGeom>
        </p:spPr>
      </p:pic>
    </p:spTree>
    <p:extLst>
      <p:ext uri="{BB962C8B-B14F-4D97-AF65-F5344CB8AC3E}">
        <p14:creationId xmlns:p14="http://schemas.microsoft.com/office/powerpoint/2010/main" val="225785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4</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365126"/>
            <a:ext cx="8255302" cy="777873"/>
          </a:xfrm>
        </p:spPr>
        <p:txBody>
          <a:bodyPr>
            <a:normAutofit/>
          </a:bodyPr>
          <a:lstStyle/>
          <a:p>
            <a:r>
              <a:rPr lang="en-US" dirty="0">
                <a:solidFill>
                  <a:srgbClr val="ED1C24"/>
                </a:solidFill>
              </a:rPr>
              <a:t>Plan &amp; Practice</a:t>
            </a:r>
            <a:endParaRPr lang="en-US" dirty="0">
              <a:solidFill>
                <a:srgbClr val="00A651"/>
              </a:solidFill>
            </a:endParaRPr>
          </a:p>
        </p:txBody>
      </p:sp>
      <p:sp>
        <p:nvSpPr>
          <p:cNvPr id="5" name="Text Placeholder 4">
            <a:extLst>
              <a:ext uri="{FF2B5EF4-FFF2-40B4-BE49-F238E27FC236}">
                <a16:creationId xmlns:a16="http://schemas.microsoft.com/office/drawing/2014/main" id="{302F8B30-99DF-4AFC-A217-03A6B4B0D784}"/>
              </a:ext>
            </a:extLst>
          </p:cNvPr>
          <p:cNvSpPr>
            <a:spLocks noGrp="1"/>
          </p:cNvSpPr>
          <p:nvPr>
            <p:ph type="body" sz="quarter" idx="14"/>
          </p:nvPr>
        </p:nvSpPr>
        <p:spPr>
          <a:xfrm>
            <a:off x="628650" y="1032270"/>
            <a:ext cx="4599567" cy="4484914"/>
          </a:xfrm>
        </p:spPr>
        <p:txBody>
          <a:bodyPr>
            <a:noAutofit/>
          </a:bodyPr>
          <a:lstStyle/>
          <a:p>
            <a:r>
              <a:rPr lang="en-US" sz="2600" b="0" i="0" u="none" strike="noStrike" baseline="0" dirty="0">
                <a:solidFill>
                  <a:srgbClr val="211D1E"/>
                </a:solidFill>
                <a:latin typeface="Arial" panose="020B0604020202020204" pitchFamily="34" charset="0"/>
                <a:cs typeface="Arial" panose="020B0604020202020204" pitchFamily="34" charset="0"/>
              </a:rPr>
              <a:t>Continue working on your Innovation Project presentation.</a:t>
            </a:r>
          </a:p>
          <a:p>
            <a:r>
              <a:rPr lang="en-US" sz="2600" b="0" i="0" u="none" strike="noStrike" baseline="0" dirty="0">
                <a:solidFill>
                  <a:srgbClr val="211D1E"/>
                </a:solidFill>
                <a:latin typeface="Arial" panose="020B0604020202020204" pitchFamily="34" charset="0"/>
                <a:cs typeface="Arial" panose="020B0604020202020204" pitchFamily="34" charset="0"/>
              </a:rPr>
              <a:t>Plan and write out your Robot Design explanation.  Refer to the Robot Design rubric for what to cover.</a:t>
            </a:r>
          </a:p>
          <a:p>
            <a:r>
              <a:rPr lang="en-US" sz="2600" b="0" i="0" u="none" strike="noStrike" baseline="0" dirty="0">
                <a:solidFill>
                  <a:srgbClr val="211D1E"/>
                </a:solidFill>
                <a:latin typeface="Arial" panose="020B0604020202020204" pitchFamily="34" charset="0"/>
                <a:cs typeface="Arial" panose="020B0604020202020204" pitchFamily="34" charset="0"/>
              </a:rPr>
              <a:t>Make sure everyone can communicate about your design process and programs.</a:t>
            </a:r>
          </a:p>
        </p:txBody>
      </p:sp>
      <p:pic>
        <p:nvPicPr>
          <p:cNvPr id="6" name="Picture 5" descr="Table&#10;&#10;Description automatically generated">
            <a:extLst>
              <a:ext uri="{FF2B5EF4-FFF2-40B4-BE49-F238E27FC236}">
                <a16:creationId xmlns:a16="http://schemas.microsoft.com/office/drawing/2014/main" id="{F8A7B8EC-0B6F-49E8-808C-526AA814C2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76"/>
          <a:stretch/>
        </p:blipFill>
        <p:spPr>
          <a:xfrm>
            <a:off x="5131399" y="1032270"/>
            <a:ext cx="3752553" cy="4988860"/>
          </a:xfrm>
          <a:prstGeom prst="rect">
            <a:avLst/>
          </a:prstGeom>
          <a:ln w="3175">
            <a:solidFill>
              <a:schemeClr val="tx1"/>
            </a:solidFill>
          </a:ln>
        </p:spPr>
      </p:pic>
      <p:pic>
        <p:nvPicPr>
          <p:cNvPr id="8" name="Picture 7">
            <a:extLst>
              <a:ext uri="{FF2B5EF4-FFF2-40B4-BE49-F238E27FC236}">
                <a16:creationId xmlns:a16="http://schemas.microsoft.com/office/drawing/2014/main" id="{15C56AC2-3348-9369-9901-19D4BC7A276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80989" y="4785470"/>
            <a:ext cx="2671064" cy="2011680"/>
          </a:xfrm>
          <a:prstGeom prst="rect">
            <a:avLst/>
          </a:prstGeom>
        </p:spPr>
      </p:pic>
    </p:spTree>
    <p:extLst>
      <p:ext uri="{BB962C8B-B14F-4D97-AF65-F5344CB8AC3E}">
        <p14:creationId xmlns:p14="http://schemas.microsoft.com/office/powerpoint/2010/main" val="125215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5</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365126"/>
            <a:ext cx="8255302" cy="777873"/>
          </a:xfrm>
        </p:spPr>
        <p:txBody>
          <a:bodyPr>
            <a:normAutofit/>
          </a:bodyPr>
          <a:lstStyle/>
          <a:p>
            <a:r>
              <a:rPr lang="en-US" dirty="0">
                <a:solidFill>
                  <a:srgbClr val="ED1C24"/>
                </a:solidFill>
              </a:rPr>
              <a:t>Plan &amp; Practice</a:t>
            </a:r>
            <a:endParaRPr lang="en-US" dirty="0">
              <a:solidFill>
                <a:srgbClr val="00A651"/>
              </a:solidFill>
            </a:endParaRPr>
          </a:p>
        </p:txBody>
      </p:sp>
      <p:sp>
        <p:nvSpPr>
          <p:cNvPr id="5" name="Text Placeholder 4">
            <a:extLst>
              <a:ext uri="{FF2B5EF4-FFF2-40B4-BE49-F238E27FC236}">
                <a16:creationId xmlns:a16="http://schemas.microsoft.com/office/drawing/2014/main" id="{302F8B30-99DF-4AFC-A217-03A6B4B0D784}"/>
              </a:ext>
            </a:extLst>
          </p:cNvPr>
          <p:cNvSpPr>
            <a:spLocks noGrp="1"/>
          </p:cNvSpPr>
          <p:nvPr>
            <p:ph type="body" sz="quarter" idx="14"/>
          </p:nvPr>
        </p:nvSpPr>
        <p:spPr>
          <a:xfrm>
            <a:off x="628650" y="1223930"/>
            <a:ext cx="8417922" cy="1192703"/>
          </a:xfrm>
        </p:spPr>
        <p:txBody>
          <a:bodyPr>
            <a:noAutofit/>
          </a:bodyPr>
          <a:lstStyle/>
          <a:p>
            <a:r>
              <a:rPr lang="en-US" b="0" i="0" u="none" strike="noStrike" baseline="0" dirty="0">
                <a:solidFill>
                  <a:srgbClr val="211D1E"/>
                </a:solidFill>
                <a:latin typeface="Helvetica Neue" panose="02000503000000020004"/>
              </a:rPr>
              <a:t>Determine what each person on the team will say.</a:t>
            </a:r>
          </a:p>
          <a:p>
            <a:r>
              <a:rPr lang="en-US" b="0" i="0" u="none" strike="noStrike" baseline="0" dirty="0">
                <a:solidFill>
                  <a:srgbClr val="211D1E"/>
                </a:solidFill>
                <a:latin typeface="Helvetica Neue" panose="02000503000000020004"/>
              </a:rPr>
              <a:t>Practice your full presentation.</a:t>
            </a:r>
          </a:p>
        </p:txBody>
      </p:sp>
      <p:pic>
        <p:nvPicPr>
          <p:cNvPr id="7" name="Picture 6">
            <a:extLst>
              <a:ext uri="{FF2B5EF4-FFF2-40B4-BE49-F238E27FC236}">
                <a16:creationId xmlns:a16="http://schemas.microsoft.com/office/drawing/2014/main" id="{64069401-CE0F-34F7-7772-515DB74EBE5F}"/>
              </a:ext>
            </a:extLst>
          </p:cNvPr>
          <p:cNvPicPr>
            <a:picLocks noChangeAspect="1"/>
          </p:cNvPicPr>
          <p:nvPr/>
        </p:nvPicPr>
        <p:blipFill>
          <a:blip r:embed="rId3"/>
          <a:stretch>
            <a:fillRect/>
          </a:stretch>
        </p:blipFill>
        <p:spPr>
          <a:xfrm>
            <a:off x="97974" y="2280845"/>
            <a:ext cx="8961120" cy="3807925"/>
          </a:xfrm>
          <a:prstGeom prst="rect">
            <a:avLst/>
          </a:prstGeom>
        </p:spPr>
      </p:pic>
    </p:spTree>
    <p:extLst>
      <p:ext uri="{BB962C8B-B14F-4D97-AF65-F5344CB8AC3E}">
        <p14:creationId xmlns:p14="http://schemas.microsoft.com/office/powerpoint/2010/main" val="2836425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6</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FF0000"/>
                </a:solidFill>
              </a:rPr>
              <a:t>Share</a:t>
            </a: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628650" y="1090991"/>
            <a:ext cx="8060867" cy="3324111"/>
          </a:xfrm>
        </p:spPr>
        <p:txBody>
          <a:bodyPr>
            <a:noAutofit/>
          </a:bodyPr>
          <a:lstStyle/>
          <a:p>
            <a:r>
              <a:rPr lang="en-US" b="0" i="0" u="none" strike="noStrike" baseline="0" dirty="0">
                <a:solidFill>
                  <a:srgbClr val="211D1E"/>
                </a:solidFill>
                <a:latin typeface="Arial" panose="020B0604020202020204" pitchFamily="34" charset="0"/>
                <a:cs typeface="Arial" panose="020B0604020202020204" pitchFamily="34" charset="0"/>
              </a:rPr>
              <a:t>Get together at the mat. </a:t>
            </a:r>
          </a:p>
          <a:p>
            <a:r>
              <a:rPr lang="en-US" sz="2400" b="0" i="0" u="none" strike="noStrike" baseline="0" dirty="0">
                <a:latin typeface="Arial" panose="020B0604020202020204" pitchFamily="34" charset="0"/>
                <a:cs typeface="Arial" panose="020B0604020202020204" pitchFamily="34" charset="0"/>
              </a:rPr>
              <a:t>Discuss the presentation and each person’s role.</a:t>
            </a:r>
            <a:endParaRPr lang="en-US" b="0" i="0" u="none" strike="noStrike" baseline="0" dirty="0">
              <a:solidFill>
                <a:srgbClr val="211D1E"/>
              </a:solidFill>
              <a:latin typeface="Arial" panose="020B0604020202020204" pitchFamily="34" charset="0"/>
              <a:cs typeface="Arial" panose="020B0604020202020204" pitchFamily="34" charset="0"/>
            </a:endParaRPr>
          </a:p>
          <a:p>
            <a:r>
              <a:rPr lang="en-US" sz="2400" b="0" i="0" u="none" strike="noStrike" baseline="0" dirty="0">
                <a:latin typeface="ArialMT"/>
              </a:rPr>
              <a:t>Run a practice 2.5-minute match and explain what missions were done.</a:t>
            </a:r>
            <a:endParaRPr lang="en-US" b="0" i="0" u="none" strike="noStrike" baseline="0" dirty="0">
              <a:solidFill>
                <a:srgbClr val="211D1E"/>
              </a:solidFill>
              <a:latin typeface="Arial" panose="020B0604020202020204" pitchFamily="34" charset="0"/>
              <a:cs typeface="Arial" panose="020B0604020202020204" pitchFamily="34" charset="0"/>
            </a:endParaRPr>
          </a:p>
          <a:p>
            <a:r>
              <a:rPr lang="en-US" sz="2400" b="0" i="0" u="none" strike="noStrike" baseline="0" dirty="0">
                <a:latin typeface="Arial" panose="020B0604020202020204" pitchFamily="34" charset="0"/>
                <a:cs typeface="Arial" panose="020B0604020202020204" pitchFamily="34" charset="0"/>
              </a:rPr>
              <a:t>Discuss the reflection questions.</a:t>
            </a:r>
          </a:p>
          <a:p>
            <a:r>
              <a:rPr lang="en-US" sz="2400" b="0" i="0" u="none" strike="noStrike" baseline="0" dirty="0">
                <a:latin typeface="Arial" panose="020B0604020202020204" pitchFamily="34" charset="0"/>
                <a:cs typeface="Arial" panose="020B0604020202020204" pitchFamily="34" charset="0"/>
              </a:rPr>
              <a:t>Decide what else needs to be done and clean up your space.</a:t>
            </a:r>
          </a:p>
          <a:p>
            <a:endParaRPr lang="en-US" dirty="0">
              <a:latin typeface="Arial" panose="020B0604020202020204" pitchFamily="34" charset="0"/>
              <a:cs typeface="Arial" panose="020B0604020202020204" pitchFamily="34" charset="0"/>
            </a:endParaRPr>
          </a:p>
          <a:p>
            <a:endParaRPr lang="en-US" dirty="0"/>
          </a:p>
        </p:txBody>
      </p:sp>
      <p:pic>
        <p:nvPicPr>
          <p:cNvPr id="8" name="Picture 7">
            <a:extLst>
              <a:ext uri="{FF2B5EF4-FFF2-40B4-BE49-F238E27FC236}">
                <a16:creationId xmlns:a16="http://schemas.microsoft.com/office/drawing/2014/main" id="{338DDE32-E1C1-6254-DA8C-BE4AB4C9A83C}"/>
              </a:ext>
            </a:extLst>
          </p:cNvPr>
          <p:cNvPicPr>
            <a:picLocks noChangeAspect="1"/>
          </p:cNvPicPr>
          <p:nvPr/>
        </p:nvPicPr>
        <p:blipFill>
          <a:blip r:embed="rId3">
            <a:clrChange>
              <a:clrFrom>
                <a:srgbClr val="FFFEFD"/>
              </a:clrFrom>
              <a:clrTo>
                <a:srgbClr val="FFFEFD">
                  <a:alpha val="0"/>
                </a:srgbClr>
              </a:clrTo>
            </a:clrChange>
          </a:blip>
          <a:stretch>
            <a:fillRect/>
          </a:stretch>
        </p:blipFill>
        <p:spPr>
          <a:xfrm>
            <a:off x="610518" y="3778860"/>
            <a:ext cx="7589520" cy="2361753"/>
          </a:xfrm>
          <a:prstGeom prst="rect">
            <a:avLst/>
          </a:prstGeom>
        </p:spPr>
      </p:pic>
    </p:spTree>
    <p:extLst>
      <p:ext uri="{BB962C8B-B14F-4D97-AF65-F5344CB8AC3E}">
        <p14:creationId xmlns:p14="http://schemas.microsoft.com/office/powerpoint/2010/main" val="1605439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7</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FF0000"/>
                </a:solidFill>
              </a:rPr>
              <a:t>Reflection Questions</a:t>
            </a:r>
          </a:p>
        </p:txBody>
      </p:sp>
      <p:pic>
        <p:nvPicPr>
          <p:cNvPr id="6" name="Picture 5">
            <a:extLst>
              <a:ext uri="{FF2B5EF4-FFF2-40B4-BE49-F238E27FC236}">
                <a16:creationId xmlns:a16="http://schemas.microsoft.com/office/drawing/2014/main" id="{AB0790A0-1344-6F6F-6C8B-A8336B61F1EC}"/>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87975" y="2710250"/>
            <a:ext cx="5486400" cy="3458008"/>
          </a:xfrm>
          <a:prstGeom prst="rect">
            <a:avLst/>
          </a:prstGeom>
        </p:spPr>
      </p:pic>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762001" y="1127762"/>
            <a:ext cx="5040086" cy="2039982"/>
          </a:xfrm>
        </p:spPr>
        <p:txBody>
          <a:bodyPr>
            <a:normAutofit/>
          </a:bodyPr>
          <a:lstStyle/>
          <a:p>
            <a:r>
              <a:rPr lang="en-US" b="0" i="0" u="none" strike="noStrike" baseline="0" dirty="0">
                <a:solidFill>
                  <a:srgbClr val="211D1E"/>
                </a:solidFill>
                <a:latin typeface="Helvetica Neue" panose="02000503000000020004"/>
              </a:rPr>
              <a:t>Do you have a plan for what to do if one mission does not work?</a:t>
            </a:r>
          </a:p>
          <a:p>
            <a:r>
              <a:rPr lang="en-US" b="0" i="0" u="none" strike="noStrike" baseline="0" dirty="0">
                <a:solidFill>
                  <a:srgbClr val="211D1E"/>
                </a:solidFill>
                <a:latin typeface="Helvetica Neue" panose="02000503000000020004"/>
              </a:rPr>
              <a:t>Does everyone have a speaking part in the presentation?</a:t>
            </a:r>
          </a:p>
        </p:txBody>
      </p:sp>
      <p:sp>
        <p:nvSpPr>
          <p:cNvPr id="11" name="Text Placeholder 4">
            <a:extLst>
              <a:ext uri="{FF2B5EF4-FFF2-40B4-BE49-F238E27FC236}">
                <a16:creationId xmlns:a16="http://schemas.microsoft.com/office/drawing/2014/main" id="{33AA8D2C-2E59-FE6E-27E6-D80DA6265D82}"/>
              </a:ext>
            </a:extLst>
          </p:cNvPr>
          <p:cNvSpPr txBox="1">
            <a:spLocks/>
          </p:cNvSpPr>
          <p:nvPr/>
        </p:nvSpPr>
        <p:spPr>
          <a:xfrm>
            <a:off x="762000" y="2831918"/>
            <a:ext cx="2296886" cy="21863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11D1E"/>
                </a:solidFill>
                <a:latin typeface="Helvetica Neue" panose="02000503000000020004"/>
              </a:rPr>
              <a:t>How has</a:t>
            </a:r>
            <a:r>
              <a:rPr lang="en-US" dirty="0">
                <a:latin typeface="Helvetica Neue" panose="02000503000000020004"/>
                <a:ea typeface="Calibri" panose="020F0502020204030204" pitchFamily="34" charset="0"/>
              </a:rPr>
              <a:t> </a:t>
            </a:r>
            <a:r>
              <a:rPr lang="en-US" i="1" dirty="0">
                <a:latin typeface="Helvetica Neue" panose="02000503000000020004"/>
                <a:ea typeface="Calibri" panose="020F0502020204030204" pitchFamily="34" charset="0"/>
              </a:rPr>
              <a:t>FIRST</a:t>
            </a:r>
            <a:r>
              <a:rPr lang="en-US" baseline="30000" dirty="0">
                <a:latin typeface="Helvetica Neue" panose="02000503000000020004"/>
                <a:ea typeface="Calibri" panose="020F0502020204030204" pitchFamily="34" charset="0"/>
              </a:rPr>
              <a:t>®</a:t>
            </a:r>
            <a:r>
              <a:rPr lang="en-US" dirty="0">
                <a:latin typeface="Helvetica Neue" panose="02000503000000020004"/>
                <a:ea typeface="Calibri" panose="020F0502020204030204" pitchFamily="34" charset="0"/>
              </a:rPr>
              <a:t> LEGO</a:t>
            </a:r>
            <a:r>
              <a:rPr lang="en-US" baseline="30000" dirty="0">
                <a:latin typeface="Helvetica Neue" panose="02000503000000020004"/>
                <a:ea typeface="Calibri" panose="020F0502020204030204" pitchFamily="34" charset="0"/>
              </a:rPr>
              <a:t>®</a:t>
            </a:r>
            <a:r>
              <a:rPr lang="en-US" dirty="0">
                <a:latin typeface="Helvetica Neue" panose="02000503000000020004"/>
                <a:ea typeface="Calibri" panose="020F0502020204030204" pitchFamily="34" charset="0"/>
              </a:rPr>
              <a:t> League </a:t>
            </a:r>
            <a:r>
              <a:rPr lang="en-US" dirty="0">
                <a:solidFill>
                  <a:srgbClr val="211D1E"/>
                </a:solidFill>
                <a:latin typeface="Helvetica Neue" panose="02000503000000020004"/>
              </a:rPr>
              <a:t>impacted you?</a:t>
            </a:r>
          </a:p>
          <a:p>
            <a:endParaRPr lang="en-US" dirty="0">
              <a:solidFill>
                <a:srgbClr val="000000"/>
              </a:solidFill>
              <a:latin typeface="Helvetica Neue" panose="02000503000000020004"/>
            </a:endParaRPr>
          </a:p>
        </p:txBody>
      </p:sp>
      <p:pic>
        <p:nvPicPr>
          <p:cNvPr id="13" name="Picture 12">
            <a:extLst>
              <a:ext uri="{FF2B5EF4-FFF2-40B4-BE49-F238E27FC236}">
                <a16:creationId xmlns:a16="http://schemas.microsoft.com/office/drawing/2014/main" id="{B317D856-6D48-7F5E-ED2F-69C9268DC92B}"/>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884919" y="106384"/>
            <a:ext cx="3127908" cy="2774043"/>
          </a:xfrm>
          <a:prstGeom prst="rect">
            <a:avLst/>
          </a:prstGeom>
        </p:spPr>
      </p:pic>
    </p:spTree>
    <p:extLst>
      <p:ext uri="{BB962C8B-B14F-4D97-AF65-F5344CB8AC3E}">
        <p14:creationId xmlns:p14="http://schemas.microsoft.com/office/powerpoint/2010/main" val="75425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8</a:t>
            </a:fld>
            <a:endParaRPr lang="en-US"/>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rmAutofit/>
          </a:bodyPr>
          <a:lstStyle/>
          <a:p>
            <a:r>
              <a:rPr lang="en-US" sz="2400" dirty="0">
                <a:solidFill>
                  <a:schemeClr val="tx1"/>
                </a:solidFill>
              </a:rPr>
              <a:t>Multimedia Resources</a:t>
            </a:r>
            <a:endParaRPr lang="en-US" sz="2400" b="0" dirty="0">
              <a:solidFill>
                <a:schemeClr val="tx1"/>
              </a:solidFill>
            </a:endParaRPr>
          </a:p>
        </p:txBody>
      </p:sp>
      <p:sp>
        <p:nvSpPr>
          <p:cNvPr id="9" name="Rectangle: Rounded Corners 8">
            <a:extLst>
              <a:ext uri="{FF2B5EF4-FFF2-40B4-BE49-F238E27FC236}">
                <a16:creationId xmlns:a16="http://schemas.microsoft.com/office/drawing/2014/main" id="{5F78A9DB-E5AA-4B24-9F57-3E0E955F5A92}"/>
              </a:ext>
            </a:extLst>
          </p:cNvPr>
          <p:cNvSpPr/>
          <p:nvPr/>
        </p:nvSpPr>
        <p:spPr>
          <a:xfrm>
            <a:off x="1018902" y="1058090"/>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oy, doll&#10;&#10;Description automatically generated">
            <a:extLst>
              <a:ext uri="{FF2B5EF4-FFF2-40B4-BE49-F238E27FC236}">
                <a16:creationId xmlns:a16="http://schemas.microsoft.com/office/drawing/2014/main" id="{3BAF43A5-3242-4612-A086-EC34A875CE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38967" y="1200183"/>
            <a:ext cx="3866063" cy="3866063"/>
          </a:xfrm>
          <a:prstGeom prst="rect">
            <a:avLst/>
          </a:prstGeom>
        </p:spPr>
      </p:pic>
      <p:sp>
        <p:nvSpPr>
          <p:cNvPr id="11" name="TextBox 10">
            <a:extLst>
              <a:ext uri="{FF2B5EF4-FFF2-40B4-BE49-F238E27FC236}">
                <a16:creationId xmlns:a16="http://schemas.microsoft.com/office/drawing/2014/main" id="{36F64D3A-075E-49C2-9842-F32E7A65343B}"/>
              </a:ext>
            </a:extLst>
          </p:cNvPr>
          <p:cNvSpPr txBox="1"/>
          <p:nvPr/>
        </p:nvSpPr>
        <p:spPr>
          <a:xfrm>
            <a:off x="1175655" y="5112245"/>
            <a:ext cx="6792686" cy="646331"/>
          </a:xfrm>
          <a:prstGeom prst="rect">
            <a:avLst/>
          </a:prstGeom>
          <a:noFill/>
        </p:spPr>
        <p:txBody>
          <a:bodyPr wrap="square" rtlCol="0">
            <a:spAutoFit/>
          </a:bodyPr>
          <a:lstStyle/>
          <a:p>
            <a:pPr algn="ctr"/>
            <a:r>
              <a:rPr lang="en-US" i="1" dirty="0">
                <a:highlight>
                  <a:srgbClr val="FFFF00"/>
                </a:highlight>
                <a:latin typeface="Arial" panose="020B0604020202020204" pitchFamily="34" charset="0"/>
                <a:cs typeface="Arial" panose="020B0604020202020204" pitchFamily="34" charset="0"/>
              </a:rPr>
              <a:t>You may wish to embed a relevant, age-appropriate video for your students here.  See the Notes for an example.</a:t>
            </a:r>
          </a:p>
        </p:txBody>
      </p:sp>
    </p:spTree>
    <p:extLst>
      <p:ext uri="{BB962C8B-B14F-4D97-AF65-F5344CB8AC3E}">
        <p14:creationId xmlns:p14="http://schemas.microsoft.com/office/powerpoint/2010/main" val="43040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9</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FF0000"/>
                </a:solidFill>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31989834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lcf76f155ced4ddcb4097134ff3c332f xmlns="7c8aad47-528b-43f4-b615-4953615f0d4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A997C5561FD94D82BEA37A4242D399" ma:contentTypeVersion="17" ma:contentTypeDescription="Create a new document." ma:contentTypeScope="" ma:versionID="6ddc0be8eeab505eaafe357cdcec153a">
  <xsd:schema xmlns:xsd="http://www.w3.org/2001/XMLSchema" xmlns:xs="http://www.w3.org/2001/XMLSchema" xmlns:p="http://schemas.microsoft.com/office/2006/metadata/properties" xmlns:ns2="7c8aad47-528b-43f4-b615-4953615f0d4f" xmlns:ns3="c7bc20cd-f3b5-4cb9-9099-b7d1e4c3c983" xmlns:ns4="0bfdc619-4bd5-4a26-8e37-4be4446dc23a" targetNamespace="http://schemas.microsoft.com/office/2006/metadata/properties" ma:root="true" ma:fieldsID="d9db02e48974a0d7b6c19b36e012dbe7" ns2:_="" ns3:_="" ns4:_="">
    <xsd:import namespace="7c8aad47-528b-43f4-b615-4953615f0d4f"/>
    <xsd:import namespace="c7bc20cd-f3b5-4cb9-9099-b7d1e4c3c983"/>
    <xsd:import namespace="0bfdc619-4bd5-4a26-8e37-4be4446dc2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aad47-528b-43f4-b615-4953615f0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8a1be8e-ceb0-4d64-90f3-74f22257285b"/>
    <ds:schemaRef ds:uri="0bfdc619-4bd5-4a26-8e37-4be4446dc23a"/>
  </ds:schemaRefs>
</ds:datastoreItem>
</file>

<file path=customXml/itemProps2.xml><?xml version="1.0" encoding="utf-8"?>
<ds:datastoreItem xmlns:ds="http://schemas.openxmlformats.org/officeDocument/2006/customXml" ds:itemID="{BDA8C35A-47BD-494D-97F1-9AFB00055ECD}"/>
</file>

<file path=customXml/itemProps3.xml><?xml version="1.0" encoding="utf-8"?>
<ds:datastoreItem xmlns:ds="http://schemas.openxmlformats.org/officeDocument/2006/customXml" ds:itemID="{7151A670-0DF8-40A2-9C30-9AF459D7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9645</TotalTime>
  <Words>624</Words>
  <Application>Microsoft Office PowerPoint</Application>
  <PresentationFormat>On-screen Show (4:3)</PresentationFormat>
  <Paragraphs>74</Paragraphs>
  <Slides>10</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Arial-BoldMT</vt:lpstr>
      <vt:lpstr>ArialMT</vt:lpstr>
      <vt:lpstr>Calibri</vt:lpstr>
      <vt:lpstr>Chantal Light</vt:lpstr>
      <vt:lpstr>Helvetica Neue</vt:lpstr>
      <vt:lpstr>Roboto</vt:lpstr>
      <vt:lpstr>Roboto Medium</vt:lpstr>
      <vt:lpstr>Office Theme</vt:lpstr>
      <vt:lpstr>1_Office Theme</vt:lpstr>
      <vt:lpstr>PowerPoint Presentation</vt:lpstr>
      <vt:lpstr>Session Overview</vt:lpstr>
      <vt:lpstr>Introduction</vt:lpstr>
      <vt:lpstr>Plan &amp; Practice</vt:lpstr>
      <vt:lpstr>Plan &amp; Practice</vt:lpstr>
      <vt:lpstr>Share</vt:lpstr>
      <vt:lpstr>Reflection Questions</vt:lpstr>
      <vt:lpstr>Multimedia Resources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33</cp:revision>
  <dcterms:created xsi:type="dcterms:W3CDTF">2020-04-21T20:33:01Z</dcterms:created>
  <dcterms:modified xsi:type="dcterms:W3CDTF">2022-07-25T17:35:08Z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0x01010008A997C5561FD94D82BEA37A4242D399</vt:lpwstr>
  </property>
  <property fmtid="{D5CDD505-2E9C-101B-9397-08002B2CF9AE}" pid="3" name="MediaServiceImageTags">
    <vt:lpwstr/>
  </property>
</Properties>
</file>