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27"/>
  </p:notesMasterIdLst>
  <p:sldIdLst>
    <p:sldId id="259" r:id="rId6"/>
    <p:sldId id="260" r:id="rId7"/>
    <p:sldId id="316" r:id="rId8"/>
    <p:sldId id="311" r:id="rId9"/>
    <p:sldId id="305" r:id="rId10"/>
    <p:sldId id="322" r:id="rId11"/>
    <p:sldId id="317" r:id="rId12"/>
    <p:sldId id="318" r:id="rId13"/>
    <p:sldId id="319" r:id="rId14"/>
    <p:sldId id="320" r:id="rId15"/>
    <p:sldId id="321" r:id="rId16"/>
    <p:sldId id="293" r:id="rId17"/>
    <p:sldId id="287" r:id="rId18"/>
    <p:sldId id="262" r:id="rId19"/>
    <p:sldId id="313" r:id="rId20"/>
    <p:sldId id="312" r:id="rId21"/>
    <p:sldId id="296" r:id="rId22"/>
    <p:sldId id="291" r:id="rId23"/>
    <p:sldId id="314" r:id="rId24"/>
    <p:sldId id="282" r:id="rId25"/>
    <p:sldId id="30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8" clrIdx="0">
    <p:extLst>
      <p:ext uri="{19B8F6BF-5375-455C-9EA6-DF929625EA0E}">
        <p15:presenceInfo xmlns:p15="http://schemas.microsoft.com/office/powerpoint/2012/main" userId="S::kmorgan@firstinspires.org::19752d8f-270a-426b-91ad-1bf5c79275bc" providerId="AD"/>
      </p:ext>
    </p:extLst>
  </p:cmAuthor>
  <p:cmAuthor id="2" name="Tammy Pankey" initials="TP" lastIdx="39" clrIdx="1">
    <p:extLst>
      <p:ext uri="{19B8F6BF-5375-455C-9EA6-DF929625EA0E}">
        <p15:presenceInfo xmlns:p15="http://schemas.microsoft.com/office/powerpoint/2012/main" userId="S::tpankey@firstinspires.org::89b84b47-0384-4d66-b56e-dc00ebdb68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ABE6FB"/>
    <a:srgbClr val="CCFFFF"/>
    <a:srgbClr val="4472C4"/>
    <a:srgbClr val="00A551"/>
    <a:srgbClr val="00A651"/>
    <a:srgbClr val="FF781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A1DC3-543D-4B5C-900D-E18EC06E166F}" v="1" dt="2022-07-25T17:47:13.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79020" autoAdjust="0"/>
  </p:normalViewPr>
  <p:slideViewPr>
    <p:cSldViewPr snapToGrid="0">
      <p:cViewPr varScale="1">
        <p:scale>
          <a:sx n="68" d="100"/>
          <a:sy n="68" d="100"/>
        </p:scale>
        <p:origin x="1958" y="53"/>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rgan" userId="19752d8f-270a-426b-91ad-1bf5c79275bc" providerId="ADAL" clId="{A11A67C3-377B-41F7-9C71-A55F1CC99B2E}"/>
    <pc:docChg chg="custSel modSld sldOrd">
      <pc:chgData name="Kathy Morgan" userId="19752d8f-270a-426b-91ad-1bf5c79275bc" providerId="ADAL" clId="{A11A67C3-377B-41F7-9C71-A55F1CC99B2E}" dt="2021-08-06T18:24:26.198" v="133"/>
      <pc:docMkLst>
        <pc:docMk/>
      </pc:docMkLst>
      <pc:sldChg chg="addSp modSp mod">
        <pc:chgData name="Kathy Morgan" userId="19752d8f-270a-426b-91ad-1bf5c79275bc" providerId="ADAL" clId="{A11A67C3-377B-41F7-9C71-A55F1CC99B2E}" dt="2021-08-06T17:56:39.136" v="12" actId="1038"/>
        <pc:sldMkLst>
          <pc:docMk/>
          <pc:sldMk cId="1717468709" sldId="260"/>
        </pc:sldMkLst>
        <pc:picChg chg="mod">
          <ac:chgData name="Kathy Morgan" userId="19752d8f-270a-426b-91ad-1bf5c79275bc" providerId="ADAL" clId="{A11A67C3-377B-41F7-9C71-A55F1CC99B2E}" dt="2021-08-06T17:56:23.690" v="2" actId="1076"/>
          <ac:picMkLst>
            <pc:docMk/>
            <pc:sldMk cId="1717468709" sldId="260"/>
            <ac:picMk id="7" creationId="{EE67D55D-F75B-4ACA-98F5-60D8AFC513FE}"/>
          </ac:picMkLst>
        </pc:picChg>
        <pc:picChg chg="add mod">
          <ac:chgData name="Kathy Morgan" userId="19752d8f-270a-426b-91ad-1bf5c79275bc" providerId="ADAL" clId="{A11A67C3-377B-41F7-9C71-A55F1CC99B2E}" dt="2021-08-06T17:56:39.136" v="12" actId="1038"/>
          <ac:picMkLst>
            <pc:docMk/>
            <pc:sldMk cId="1717468709" sldId="260"/>
            <ac:picMk id="8" creationId="{3F06F976-86EF-4BF0-870D-D107D0731FE6}"/>
          </ac:picMkLst>
        </pc:picChg>
      </pc:sldChg>
      <pc:sldChg chg="ord">
        <pc:chgData name="Kathy Morgan" userId="19752d8f-270a-426b-91ad-1bf5c79275bc" providerId="ADAL" clId="{A11A67C3-377B-41F7-9C71-A55F1CC99B2E}" dt="2021-08-06T17:57:47.075" v="15"/>
        <pc:sldMkLst>
          <pc:docMk/>
          <pc:sldMk cId="2332097036" sldId="291"/>
        </pc:sldMkLst>
      </pc:sldChg>
      <pc:sldChg chg="ord modNotesTx">
        <pc:chgData name="Kathy Morgan" userId="19752d8f-270a-426b-91ad-1bf5c79275bc" providerId="ADAL" clId="{A11A67C3-377B-41F7-9C71-A55F1CC99B2E}" dt="2021-08-06T18:24:26.198" v="133"/>
        <pc:sldMkLst>
          <pc:docMk/>
          <pc:sldMk cId="2671776133" sldId="309"/>
        </pc:sldMkLst>
      </pc:sldChg>
      <pc:sldChg chg="delCm">
        <pc:chgData name="Kathy Morgan" userId="19752d8f-270a-426b-91ad-1bf5c79275bc" providerId="ADAL" clId="{A11A67C3-377B-41F7-9C71-A55F1CC99B2E}" dt="2021-08-06T17:55:37.528" v="0" actId="1592"/>
        <pc:sldMkLst>
          <pc:docMk/>
          <pc:sldMk cId="77366541" sldId="311"/>
        </pc:sldMkLst>
      </pc:sldChg>
      <pc:sldChg chg="addSp modSp">
        <pc:chgData name="Kathy Morgan" userId="19752d8f-270a-426b-91ad-1bf5c79275bc" providerId="ADAL" clId="{A11A67C3-377B-41F7-9C71-A55F1CC99B2E}" dt="2021-08-06T17:57:03.318" v="13"/>
        <pc:sldMkLst>
          <pc:docMk/>
          <pc:sldMk cId="3276168345" sldId="312"/>
        </pc:sldMkLst>
        <pc:spChg chg="add mod">
          <ac:chgData name="Kathy Morgan" userId="19752d8f-270a-426b-91ad-1bf5c79275bc" providerId="ADAL" clId="{A11A67C3-377B-41F7-9C71-A55F1CC99B2E}" dt="2021-08-06T17:57:03.318" v="13"/>
          <ac:spMkLst>
            <pc:docMk/>
            <pc:sldMk cId="3276168345" sldId="312"/>
            <ac:spMk id="4" creationId="{BE8FCD0C-E2CB-47F9-9D94-8FF438F19992}"/>
          </ac:spMkLst>
        </pc:spChg>
        <pc:picChg chg="add mod">
          <ac:chgData name="Kathy Morgan" userId="19752d8f-270a-426b-91ad-1bf5c79275bc" providerId="ADAL" clId="{A11A67C3-377B-41F7-9C71-A55F1CC99B2E}" dt="2021-08-06T17:57:03.318" v="13"/>
          <ac:picMkLst>
            <pc:docMk/>
            <pc:sldMk cId="3276168345" sldId="312"/>
            <ac:picMk id="5" creationId="{C21A1680-C973-49CB-8895-E2B67F6D67C9}"/>
          </ac:picMkLst>
        </pc:picChg>
      </pc:sldChg>
    </pc:docChg>
  </pc:docChgLst>
  <pc:docChgLst>
    <pc:chgData name="Tammy Pankey" userId="89b84b47-0384-4d66-b56e-dc00ebdb68cf" providerId="ADAL" clId="{9E2A1DC3-543D-4B5C-900D-E18EC06E166F}"/>
    <pc:docChg chg="modSld">
      <pc:chgData name="Tammy Pankey" userId="89b84b47-0384-4d66-b56e-dc00ebdb68cf" providerId="ADAL" clId="{9E2A1DC3-543D-4B5C-900D-E18EC06E166F}" dt="2022-07-25T17:47:05.834" v="1" actId="14100"/>
      <pc:docMkLst>
        <pc:docMk/>
      </pc:docMkLst>
      <pc:sldChg chg="modSp mod">
        <pc:chgData name="Tammy Pankey" userId="89b84b47-0384-4d66-b56e-dc00ebdb68cf" providerId="ADAL" clId="{9E2A1DC3-543D-4B5C-900D-E18EC06E166F}" dt="2022-07-25T17:47:05.834" v="1" actId="14100"/>
        <pc:sldMkLst>
          <pc:docMk/>
          <pc:sldMk cId="3743200560" sldId="259"/>
        </pc:sldMkLst>
        <pc:spChg chg="mod">
          <ac:chgData name="Tammy Pankey" userId="89b84b47-0384-4d66-b56e-dc00ebdb68cf" providerId="ADAL" clId="{9E2A1DC3-543D-4B5C-900D-E18EC06E166F}" dt="2022-07-25T17:47:05.834" v="1" actId="14100"/>
          <ac:spMkLst>
            <pc:docMk/>
            <pc:sldMk cId="3743200560" sldId="259"/>
            <ac:spMk id="5" creationId="{F3B760C1-7E25-45A7-B891-53C58D074E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wRTpWZReJk"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youtube.com/watch?v=7VP1tDYGjvU&amp;t=20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ducation.lego.com/en-us/lessons/prime-competition-ready/spike-prime-the-guided-mission#lesson-pla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a:t>
            </a:fld>
            <a:endParaRPr lang="en-US"/>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Like all the mission models, Mission 5 Smart Grid might inspire you to think of a solution for your Innovation Project.</a:t>
            </a: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a:p>
        </p:txBody>
      </p:sp>
    </p:spTree>
    <p:extLst>
      <p:ext uri="{BB962C8B-B14F-4D97-AF65-F5344CB8AC3E}">
        <p14:creationId xmlns:p14="http://schemas.microsoft.com/office/powerpoint/2010/main" val="118017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i="0" u="none" strike="noStrike" baseline="0" dirty="0">
                <a:latin typeface="Arial" panose="020B0604020202020204" pitchFamily="34" charset="0"/>
                <a:cs typeface="Arial" panose="020B0604020202020204" pitchFamily="34" charset="0"/>
              </a:rPr>
              <a:t>Think about how to incorporate the Smart Grid mission into your mission strategy.</a:t>
            </a:r>
          </a:p>
          <a:p>
            <a:pPr algn="l"/>
            <a:endParaRPr lang="en-US" sz="1800" i="0" u="none" strike="noStrike" baseline="0" dirty="0">
              <a:latin typeface="Arial" panose="020B0604020202020204" pitchFamily="34" charset="0"/>
              <a:cs typeface="Arial" panose="020B0604020202020204" pitchFamily="34" charset="0"/>
            </a:endParaRPr>
          </a:p>
          <a:p>
            <a:pPr algn="l"/>
            <a:r>
              <a:rPr lang="en-US" sz="1800" i="0" u="none" strike="noStrike" baseline="0" dirty="0">
                <a:latin typeface="Arial" panose="020B0604020202020204" pitchFamily="34" charset="0"/>
                <a:cs typeface="Arial" panose="020B0604020202020204" pitchFamily="34" charset="0"/>
              </a:rPr>
              <a:t>Apply your new line-following skill to a different mission model.</a:t>
            </a: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a:p>
        </p:txBody>
      </p:sp>
    </p:spTree>
    <p:extLst>
      <p:ext uri="{BB962C8B-B14F-4D97-AF65-F5344CB8AC3E}">
        <p14:creationId xmlns:p14="http://schemas.microsoft.com/office/powerpoint/2010/main" val="293876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a:p>
        </p:txBody>
      </p:sp>
    </p:spTree>
    <p:extLst>
      <p:ext uri="{BB962C8B-B14F-4D97-AF65-F5344CB8AC3E}">
        <p14:creationId xmlns:p14="http://schemas.microsoft.com/office/powerpoint/2010/main" val="1425102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a:t>
            </a:r>
            <a:endParaRPr lang="en-US" sz="1800" b="0" i="0" u="none" strike="noStrike" baseline="0" dirty="0">
              <a:solidFill>
                <a:srgbClr val="211D1E"/>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211D1E"/>
                </a:solidFill>
                <a:latin typeface="Arial" panose="020B0604020202020204" pitchFamily="34" charset="0"/>
              </a:rPr>
              <a:t>Encourage the team to record all problem ideas they have identified for the Innovation Project.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a:p>
        </p:txBody>
      </p:sp>
    </p:spTree>
    <p:extLst>
      <p:ext uri="{BB962C8B-B14F-4D97-AF65-F5344CB8AC3E}">
        <p14:creationId xmlns:p14="http://schemas.microsoft.com/office/powerpoint/2010/main" val="264455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211D1E"/>
                </a:solidFill>
                <a:latin typeface="Arial" panose="020B0604020202020204" pitchFamily="34" charset="0"/>
              </a:rPr>
              <a:t>Project resource examples include the Internet, books, magazines, personal stories, user experiences, and experts (in person or virtual).</a:t>
            </a: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a:p>
        </p:txBody>
      </p:sp>
    </p:spTree>
    <p:extLst>
      <p:ext uri="{BB962C8B-B14F-4D97-AF65-F5344CB8AC3E}">
        <p14:creationId xmlns:p14="http://schemas.microsoft.com/office/powerpoint/2010/main" val="363458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Each team member might not get their favorite problem chosen, but the team should choose something everyone supports.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team can use a problem identified within one of the Project Sparks to develop their solution.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team will write their final problem statement here.  If they have multiple ideas, use a voting process to narrow it down to one. </a:t>
            </a: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15</a:t>
            </a:fld>
            <a:endParaRPr lang="en-US"/>
          </a:p>
        </p:txBody>
      </p:sp>
    </p:spTree>
    <p:extLst>
      <p:ext uri="{BB962C8B-B14F-4D97-AF65-F5344CB8AC3E}">
        <p14:creationId xmlns:p14="http://schemas.microsoft.com/office/powerpoint/2010/main" val="118489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16</a:t>
            </a:fld>
            <a:endParaRPr lang="en-US"/>
          </a:p>
        </p:txBody>
      </p:sp>
    </p:spTree>
    <p:extLst>
      <p:ext uri="{BB962C8B-B14F-4D97-AF65-F5344CB8AC3E}">
        <p14:creationId xmlns:p14="http://schemas.microsoft.com/office/powerpoint/2010/main" val="249237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17</a:t>
            </a:fld>
            <a:endParaRPr lang="en-US"/>
          </a:p>
        </p:txBody>
      </p:sp>
    </p:spTree>
    <p:extLst>
      <p:ext uri="{BB962C8B-B14F-4D97-AF65-F5344CB8AC3E}">
        <p14:creationId xmlns:p14="http://schemas.microsoft.com/office/powerpoint/2010/main" val="3953118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18</a:t>
            </a:fld>
            <a:endParaRPr lang="en-US"/>
          </a:p>
        </p:txBody>
      </p:sp>
    </p:spTree>
    <p:extLst>
      <p:ext uri="{BB962C8B-B14F-4D97-AF65-F5344CB8AC3E}">
        <p14:creationId xmlns:p14="http://schemas.microsoft.com/office/powerpoint/2010/main" val="3548364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 relevant, age-appropriate video for your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a:t>
            </a: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Is the Smart Grid?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https://www.youtube.com/watch?v=JwRTpWZReJk</a:t>
            </a:r>
            <a:r>
              <a:rPr lang="en-US" sz="1800" dirty="0">
                <a:effectLst/>
                <a:latin typeface="Arial" panose="020B0604020202020204" pitchFamily="34" charset="0"/>
                <a:ea typeface="Calibri" panose="020F0502020204030204" pitchFamily="34" charset="0"/>
                <a:cs typeface="Times New Roman" panose="02020603050405020304" pitchFamily="18" charset="0"/>
              </a:rPr>
              <a:t> – length 5:18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Smart Energy Islands - Isles of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Scilly</a:t>
            </a:r>
            <a:r>
              <a:rPr lang="en-US" sz="1800" dirty="0">
                <a:effectLst/>
                <a:latin typeface="Arial" panose="020B0604020202020204" pitchFamily="34" charset="0"/>
                <a:ea typeface="Calibri" panose="020F0502020204030204" pitchFamily="34" charset="0"/>
                <a:cs typeface="Times New Roman" panose="02020603050405020304" pitchFamily="18" charset="0"/>
              </a:rPr>
              <a:t> - Hitachi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https://www.youtube.com/watch?v=7VP1tDYGjvU&amp;t=20s</a:t>
            </a:r>
            <a:r>
              <a:rPr lang="en-US" sz="1800" dirty="0">
                <a:effectLst/>
                <a:latin typeface="Arial" panose="020B0604020202020204" pitchFamily="34" charset="0"/>
                <a:ea typeface="Calibri" panose="020F0502020204030204" pitchFamily="34" charset="0"/>
                <a:cs typeface="Times New Roman" panose="02020603050405020304" pitchFamily="18" charset="0"/>
              </a:rPr>
              <a:t> – length 2:38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19</a:t>
            </a:fld>
            <a:endParaRPr lang="en-US"/>
          </a:p>
        </p:txBody>
      </p:sp>
    </p:spTree>
    <p:extLst>
      <p:ext uri="{BB962C8B-B14F-4D97-AF65-F5344CB8AC3E}">
        <p14:creationId xmlns:p14="http://schemas.microsoft.com/office/powerpoint/2010/main" val="347650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Facilitator Tips for Session 5-8</a:t>
            </a:r>
          </a:p>
          <a:p>
            <a:pPr marL="0" indent="0" algn="l">
              <a:buFont typeface="Arial" panose="020B0604020202020204" pitchFamily="34" charset="0"/>
              <a:buNone/>
            </a:pPr>
            <a:r>
              <a:rPr lang="en-US" sz="1800" b="0" i="0" u="none" strike="noStrike" baseline="0" dirty="0">
                <a:solidFill>
                  <a:srgbClr val="211D1E"/>
                </a:solidFill>
                <a:latin typeface="Arial" panose="020B0604020202020204" pitchFamily="34" charset="0"/>
              </a:rPr>
              <a:t>- Core Values:  </a:t>
            </a:r>
            <a:r>
              <a:rPr lang="en-US" sz="1800" b="0" i="0" u="none" strike="noStrike" baseline="0" dirty="0">
                <a:solidFill>
                  <a:srgbClr val="FFFFFF"/>
                </a:solidFill>
                <a:latin typeface="Arial" panose="020B0604020202020204" pitchFamily="34" charset="0"/>
              </a:rPr>
              <a:t>Remember the Core Values are about HOW the team behaves and works together. They should be demonstrated by all the team members all the time.</a:t>
            </a:r>
          </a:p>
          <a:p>
            <a:pPr marL="0" indent="0" algn="l">
              <a:buFont typeface="Arial" panose="020B0604020202020204" pitchFamily="34" charset="0"/>
              <a:buNone/>
            </a:pPr>
            <a:r>
              <a:rPr lang="en-US" sz="1800" b="0" i="0" u="none" strike="noStrike" baseline="0" dirty="0">
                <a:solidFill>
                  <a:srgbClr val="FFFFFF"/>
                </a:solidFill>
                <a:latin typeface="Arial" panose="020B0604020202020204" pitchFamily="34" charset="0"/>
              </a:rPr>
              <a:t>- Innovation Project:  Teams will have to select a final problem and solution to focus on, so thinking about this goal during each session is helpful.</a:t>
            </a:r>
          </a:p>
          <a:p>
            <a:pPr marL="0" indent="0" algn="l">
              <a:buFont typeface="Arial" panose="020B0604020202020204" pitchFamily="34" charset="0"/>
              <a:buNone/>
            </a:pPr>
            <a:r>
              <a:rPr lang="en-US" sz="1800" b="0" i="0" u="none" strike="noStrike" baseline="0" dirty="0">
                <a:solidFill>
                  <a:srgbClr val="FFFFFF"/>
                </a:solidFill>
                <a:latin typeface="Arial" panose="020B0604020202020204" pitchFamily="34" charset="0"/>
              </a:rPr>
              <a:t>- Robot Design:  At the Robot Game matches, two Robot Game tables will be set up next to each other. However, during the sessions, you will probably work with a single Robot Game table.</a:t>
            </a:r>
          </a:p>
          <a:p>
            <a:pPr algn="l"/>
            <a:r>
              <a:rPr lang="en-US" sz="1800" b="0" i="0" u="none" strike="noStrike" baseline="0" dirty="0">
                <a:solidFill>
                  <a:srgbClr val="FFFFFF"/>
                </a:solidFill>
                <a:latin typeface="Arial" panose="020B0604020202020204" pitchFamily="34" charset="0"/>
              </a:rPr>
              <a:t>- Robot Game:  </a:t>
            </a:r>
            <a:r>
              <a:rPr lang="en-US" sz="1800" b="0" i="0" u="none" strike="noStrike" baseline="0" dirty="0">
                <a:solidFill>
                  <a:srgbClr val="FFFFFF"/>
                </a:solidFill>
                <a:latin typeface="Arial-BoldMT"/>
              </a:rPr>
              <a:t>Look for missions that:</a:t>
            </a:r>
          </a:p>
          <a:p>
            <a:pPr algn="l"/>
            <a:r>
              <a:rPr lang="en-US" sz="1800" b="0" i="0" u="none" strike="noStrike" baseline="0" dirty="0">
                <a:solidFill>
                  <a:srgbClr val="FFFFFF"/>
                </a:solidFill>
                <a:latin typeface="Arial-BoldMT"/>
              </a:rPr>
              <a:t>   </a:t>
            </a:r>
            <a:r>
              <a:rPr lang="en-US" sz="1800" b="1" i="0" u="none" strike="noStrike" baseline="0" dirty="0">
                <a:solidFill>
                  <a:srgbClr val="FFFFFF"/>
                </a:solidFill>
                <a:latin typeface="Arial-BoldMT"/>
              </a:rPr>
              <a:t>•</a:t>
            </a:r>
            <a:r>
              <a:rPr lang="en-US" sz="1800" b="0" i="0" u="none" strike="noStrike" baseline="0" dirty="0">
                <a:solidFill>
                  <a:srgbClr val="FFFFFF"/>
                </a:solidFill>
                <a:latin typeface="Arial-BoldMT"/>
              </a:rPr>
              <a:t>  Use basic robot skills like push, pull, or lift.     </a:t>
            </a:r>
            <a:r>
              <a:rPr lang="en-US" sz="1800" b="1" i="0" u="none" strike="noStrike" baseline="0" dirty="0">
                <a:solidFill>
                  <a:srgbClr val="FFFFFF"/>
                </a:solidFill>
                <a:latin typeface="Arial-BoldMT"/>
              </a:rPr>
              <a:t>•</a:t>
            </a:r>
            <a:r>
              <a:rPr lang="en-US" sz="1800" b="0" i="0" u="none" strike="noStrike" baseline="0" dirty="0">
                <a:solidFill>
                  <a:srgbClr val="FFFFFF"/>
                </a:solidFill>
                <a:latin typeface="Arial-BoldMT"/>
              </a:rPr>
              <a:t>  Have models close to a launch area.    </a:t>
            </a:r>
            <a:r>
              <a:rPr lang="en-US" sz="1800" b="1" i="0" u="none" strike="noStrike" baseline="0" dirty="0">
                <a:solidFill>
                  <a:srgbClr val="FFFFFF"/>
                </a:solidFill>
                <a:latin typeface="Arial-BoldMT"/>
              </a:rPr>
              <a:t>•</a:t>
            </a:r>
            <a:r>
              <a:rPr lang="en-US" sz="1800" b="0" i="0" u="none" strike="noStrike" baseline="0" dirty="0">
                <a:solidFill>
                  <a:srgbClr val="FFFFFF"/>
                </a:solidFill>
                <a:latin typeface="Arial-BoldMT"/>
              </a:rPr>
              <a:t>  Involve navigation with line following.     </a:t>
            </a:r>
            <a:r>
              <a:rPr lang="en-US" sz="1800" b="1" i="0" u="none" strike="noStrike" baseline="0" dirty="0">
                <a:solidFill>
                  <a:srgbClr val="FFFFFF"/>
                </a:solidFill>
                <a:latin typeface="Arial-BoldMT"/>
              </a:rPr>
              <a:t>• </a:t>
            </a:r>
            <a:r>
              <a:rPr lang="en-US" sz="1800" b="0" i="0" u="none" strike="noStrike" baseline="0" dirty="0">
                <a:solidFill>
                  <a:srgbClr val="FFFFFF"/>
                </a:solidFill>
                <a:latin typeface="Arial-BoldMT"/>
              </a:rPr>
              <a:t> Have easy access to home.</a:t>
            </a:r>
          </a:p>
          <a:p>
            <a:pPr algn="l"/>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 for Session 5</a:t>
            </a:r>
            <a:endParaRPr lang="en-US" sz="1800" b="0" i="0" u="none" strike="noStrike" baseline="0" dirty="0">
              <a:solidFill>
                <a:srgbClr val="FFFFFF"/>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latin typeface="ArialMT"/>
              </a:rPr>
              <a:t>Team-building activities are great ways for teams to develop and use their Core Values and learn how to work together.</a:t>
            </a:r>
            <a:endParaRPr lang="en-US" sz="1800" b="0" i="0" u="none" strike="noStrike" baseline="0" dirty="0">
              <a:solidFill>
                <a:srgbClr val="FFFFFF"/>
              </a:solidFill>
              <a:latin typeface="Arial" panose="020B0604020202020204" pitchFamily="34" charset="0"/>
            </a:endParaRPr>
          </a:p>
          <a:p>
            <a:pPr algn="l"/>
            <a:endParaRPr lang="en-US" sz="1800" b="0" i="0" u="none" strike="noStrike" baseline="0" dirty="0">
              <a:solidFill>
                <a:srgbClr val="FFFFFF"/>
              </a:solidFill>
              <a:latin typeface="Arial" panose="020B0604020202020204" pitchFamily="34" charset="0"/>
            </a:endParaRPr>
          </a:p>
          <a:p>
            <a:pPr marL="285750" indent="-285750" algn="l">
              <a:buFont typeface="Arial" panose="020B0604020202020204" pitchFamily="34" charset="0"/>
              <a:buChar char="•"/>
            </a:pP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211D1E"/>
                </a:solidFill>
                <a:latin typeface="Arial" panose="020B0604020202020204" pitchFamily="34" charset="0"/>
              </a:rPr>
              <a:t>Allow time for cleanup and place any unfinished models and their pieces in a sealed plastic bag. </a:t>
            </a:r>
            <a:endParaRPr lang="en-US"/>
          </a:p>
        </p:txBody>
      </p:sp>
      <p:sp>
        <p:nvSpPr>
          <p:cNvPr id="4" name="Slide Number Placeholder 3"/>
          <p:cNvSpPr>
            <a:spLocks noGrp="1"/>
          </p:cNvSpPr>
          <p:nvPr>
            <p:ph type="sldNum" sz="quarter" idx="5"/>
          </p:nvPr>
        </p:nvSpPr>
        <p:spPr/>
        <p:txBody>
          <a:bodyPr/>
          <a:lstStyle/>
          <a:p>
            <a:fld id="{447B8CF6-C2C2-924C-96EF-0C0C9E05FEB2}" type="slidenum">
              <a:rPr lang="en-US" smtClean="0"/>
              <a:t>20</a:t>
            </a:fld>
            <a:endParaRPr lang="en-US"/>
          </a:p>
        </p:txBody>
      </p:sp>
    </p:spTree>
    <p:extLst>
      <p:ext uri="{BB962C8B-B14F-4D97-AF65-F5344CB8AC3E}">
        <p14:creationId xmlns:p14="http://schemas.microsoft.com/office/powerpoint/2010/main" val="305527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latin typeface="ArialMT"/>
              </a:rPr>
              <a:t>The team should be able to describe what everyone’s strong points are and why they like working with them.</a:t>
            </a: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URL for SPIKE on-line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Calibri" panose="020F0502020204030204" pitchFamily="34" charset="0"/>
                <a:cs typeface="Times New Roman" panose="02020603050405020304" pitchFamily="18" charset="0"/>
              </a:rPr>
              <a:t>The Guided Mission </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https://education.lego.com/en-us/lessons/prime-competition-ready/spike-prime-the-guided-mission#lesson-plan</a:t>
            </a: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If the team is sharing one robot, they can code on individual devices then take turns running their programs onto the robot. </a:t>
            </a:r>
          </a:p>
          <a:p>
            <a:pPr marL="285750" indent="-285750" algn="l">
              <a:buFont typeface="Arial" panose="020B0604020202020204" pitchFamily="34" charset="0"/>
              <a:buChar char="•"/>
            </a:pPr>
            <a:r>
              <a:rPr lang="en-US" sz="1800" b="0" i="0" u="none" strike="noStrike" baseline="0" dirty="0">
                <a:latin typeface="ArialMT"/>
              </a:rPr>
              <a:t>The provided program for the guided mission will not only solve the Smart Grid mission but will also be helpful to use on other missions.</a:t>
            </a:r>
            <a:r>
              <a:rPr lang="en-US" sz="1800" b="0" i="0" u="none" strike="noStrike" baseline="0" dirty="0">
                <a:solidFill>
                  <a:srgbClr val="211D1E"/>
                </a:solidFill>
                <a:latin typeface="Arial" panose="020B0604020202020204" pitchFamily="34" charset="0"/>
              </a:rPr>
              <a:t> </a:t>
            </a:r>
          </a:p>
          <a:p>
            <a:pPr marL="285750" indent="-285750" algn="l">
              <a:buFont typeface="Arial" panose="020B0604020202020204" pitchFamily="34" charset="0"/>
              <a:buChar char="•"/>
            </a:pPr>
            <a:r>
              <a:rPr lang="en-US" sz="1800" b="0" i="0" u="none" strike="noStrike" baseline="0" dirty="0">
                <a:latin typeface="ArialMT"/>
              </a:rPr>
              <a:t>Remind the team to test program changes in small steps instead of changing the entire program at once.</a:t>
            </a:r>
            <a:endParaRPr lang="en-US" sz="18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If an attachment is needed for a mission, keep it in a plastic bag labeled with the mission number.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199455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166572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 To help you learn about navigating and interacting with a model, complete this guided mission.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 New smart grid technology uses data to distribute electricity to the consumer where and when it is needed.</a:t>
            </a: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 In the app, download the program that solves this mission. Start your robot in the correct position in the left launch area. Run your robot and watch it complete the mission and score the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 Like all the mission models, Mission 5 Smart Grid might inspire you to think of a solution for your Innovation Project.</a:t>
            </a:r>
          </a:p>
          <a:p>
            <a:pPr algn="l"/>
            <a:r>
              <a:rPr lang="en-US" sz="1800" i="0" u="none" strike="noStrike" baseline="0" dirty="0">
                <a:latin typeface="Arial" panose="020B0604020202020204" pitchFamily="34" charset="0"/>
                <a:cs typeface="Arial" panose="020B0604020202020204" pitchFamily="34" charset="0"/>
              </a:rPr>
              <a:t>- Think about how to incorporate the Smart Grid mission into your mission strategy.</a:t>
            </a:r>
          </a:p>
          <a:p>
            <a:pPr algn="l"/>
            <a:r>
              <a:rPr lang="en-US" sz="1800" i="0" u="none" strike="noStrike" baseline="0" dirty="0">
                <a:latin typeface="Arial" panose="020B0604020202020204" pitchFamily="34" charset="0"/>
                <a:cs typeface="Arial" panose="020B0604020202020204" pitchFamily="34" charset="0"/>
              </a:rPr>
              <a:t>- Apply your new line-following skill to a different mission model.</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200947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To help you learn about navigating and interacting with a model, complete this guided mission.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0" u="none" strike="noStrike"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410050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New smart grid technology uses data to distribute electricity to the consumer where and when it is needed.</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3074822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u="none" strike="noStrike" baseline="0" dirty="0">
                <a:latin typeface="Arial" panose="020B0604020202020204" pitchFamily="34" charset="0"/>
                <a:cs typeface="Arial" panose="020B0604020202020204" pitchFamily="34" charset="0"/>
              </a:rPr>
              <a:t>In the app, download the program that solves this mission. Start your robot in the correct position in the left launch area. Run your robot and watch it complete the mission and score the points.</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1647417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E58CCE88-462B-3041-8EC1-A38C25E56A63}"/>
              </a:ext>
            </a:extLst>
          </p:cNvPr>
          <p:cNvPicPr>
            <a:picLocks noChangeAspect="1"/>
          </p:cNvPicPr>
          <p:nvPr/>
        </p:nvPicPr>
        <p:blipFill rotWithShape="1">
          <a:blip r:embed="rId3" cstate="hqprint">
            <a:alphaModFix amt="40000"/>
            <a:extLst>
              <a:ext uri="{28A0092B-C50C-407E-A947-70E740481C1C}">
                <a14:useLocalDpi xmlns:a14="http://schemas.microsoft.com/office/drawing/2010/main"/>
              </a:ext>
            </a:extLst>
          </a:blip>
          <a:srcRect l="-1206" t="30941" r="22892" b="-245"/>
          <a:stretch/>
        </p:blipFill>
        <p:spPr>
          <a:xfrm>
            <a:off x="3200400" y="0"/>
            <a:ext cx="5943600" cy="3657600"/>
          </a:xfrm>
          <a:prstGeom prst="rect">
            <a:avLst/>
          </a:prstGeom>
        </p:spPr>
      </p:pic>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323644" y="3429000"/>
            <a:ext cx="4820356" cy="1293603"/>
          </a:xfrm>
          <a:prstGeom prst="rect">
            <a:avLst/>
          </a:prstGeom>
        </p:spPr>
        <p:txBody>
          <a:bodyPr>
            <a:noAutofit/>
          </a:bodyPr>
          <a:lstStyle/>
          <a:p>
            <a:pPr marL="0" indent="0">
              <a:buNone/>
            </a:pPr>
            <a:r>
              <a:rPr lang="en-US" sz="7200" dirty="0">
                <a:solidFill>
                  <a:schemeClr val="bg1"/>
                </a:solidFill>
                <a:effectLst>
                  <a:outerShdw dist="56557" dir="8100000" algn="tr" rotWithShape="0">
                    <a:srgbClr val="A7161B"/>
                  </a:outerShdw>
                </a:effectLst>
                <a:latin typeface="Roboto Medium" pitchFamily="2" charset="0"/>
                <a:ea typeface="Roboto Medium" pitchFamily="2" charset="0"/>
              </a:rPr>
              <a:t>Investigate</a:t>
            </a:r>
          </a:p>
          <a:p>
            <a:pPr marL="0" indent="0">
              <a:buNone/>
            </a:pPr>
            <a:r>
              <a:rPr lang="en-US" sz="7200" dirty="0">
                <a:solidFill>
                  <a:schemeClr val="bg1"/>
                </a:solidFill>
                <a:effectLst>
                  <a:outerShdw dist="56557" dir="8100000" algn="tr" rotWithShape="0">
                    <a:srgbClr val="A7161B"/>
                  </a:outerShdw>
                </a:effectLst>
                <a:latin typeface="Roboto Medium" pitchFamily="2" charset="0"/>
                <a:ea typeface="Roboto Medium" pitchFamily="2" charset="0"/>
              </a:rPr>
              <a:t>Ideas</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953284"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4400" spc="250" dirty="0">
                <a:solidFill>
                  <a:srgbClr val="EC2027"/>
                </a:solidFill>
                <a:latin typeface="Roboto" pitchFamily="2" charset="0"/>
                <a:ea typeface="Roboto" pitchFamily="2" charset="0"/>
              </a:rPr>
              <a:t>Session 5</a:t>
            </a:r>
          </a:p>
        </p:txBody>
      </p:sp>
      <p:pic>
        <p:nvPicPr>
          <p:cNvPr id="12" name="Picture 11">
            <a:extLst>
              <a:ext uri="{FF2B5EF4-FFF2-40B4-BE49-F238E27FC236}">
                <a16:creationId xmlns:a16="http://schemas.microsoft.com/office/drawing/2014/main" id="{0833AC4A-69E0-C943-9B18-78347663B2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20689" y="5555164"/>
            <a:ext cx="1638221" cy="1117428"/>
          </a:xfrm>
          <a:prstGeom prst="rect">
            <a:avLst/>
          </a:prstGeom>
        </p:spPr>
      </p:pic>
      <p:pic>
        <p:nvPicPr>
          <p:cNvPr id="19" name="Picture 18">
            <a:extLst>
              <a:ext uri="{FF2B5EF4-FFF2-40B4-BE49-F238E27FC236}">
                <a16:creationId xmlns:a16="http://schemas.microsoft.com/office/drawing/2014/main" id="{B558D74D-BF22-0648-A33B-F9B5C97180E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23071" y="5631984"/>
            <a:ext cx="3100472" cy="936912"/>
          </a:xfrm>
          <a:prstGeom prst="rect">
            <a:avLst/>
          </a:prstGeom>
        </p:spPr>
      </p:pic>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11" name="Picture 10">
            <a:extLst>
              <a:ext uri="{FF2B5EF4-FFF2-40B4-BE49-F238E27FC236}">
                <a16:creationId xmlns:a16="http://schemas.microsoft.com/office/drawing/2014/main" id="{2C3D1F47-87DF-E706-8DA9-D96AC6687BB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0509" y="1215736"/>
            <a:ext cx="3818068" cy="4206240"/>
          </a:xfrm>
          <a:prstGeom prst="rect">
            <a:avLst/>
          </a:prstGeom>
        </p:spPr>
      </p:pic>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10</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117566"/>
            <a:ext cx="7886700" cy="1345474"/>
          </a:xfrm>
        </p:spPr>
        <p:txBody>
          <a:bodyPr>
            <a:normAutofit/>
          </a:bodyPr>
          <a:lstStyle/>
          <a:p>
            <a:r>
              <a:rPr lang="en-US" dirty="0">
                <a:solidFill>
                  <a:srgbClr val="ED1C24"/>
                </a:solidFill>
                <a:latin typeface="Arial" panose="020B0604020202020204" pitchFamily="34" charset="0"/>
                <a:cs typeface="Arial" panose="020B0604020202020204" pitchFamily="34" charset="0"/>
              </a:rPr>
              <a:t>Guided Mission: </a:t>
            </a:r>
            <a:br>
              <a:rPr lang="en-US" dirty="0">
                <a:solidFill>
                  <a:srgbClr val="ED1C24"/>
                </a:solidFill>
              </a:rPr>
            </a:br>
            <a:r>
              <a:rPr lang="en-US" dirty="0">
                <a:solidFill>
                  <a:srgbClr val="ED1C24"/>
                </a:solidFill>
                <a:latin typeface="Arial Narrow" panose="020B0606020202030204" pitchFamily="34" charset="0"/>
              </a:rPr>
              <a:t>Mission 5 Smart Grid</a:t>
            </a:r>
          </a:p>
        </p:txBody>
      </p:sp>
      <p:pic>
        <p:nvPicPr>
          <p:cNvPr id="5" name="Picture 4">
            <a:extLst>
              <a:ext uri="{FF2B5EF4-FFF2-40B4-BE49-F238E27FC236}">
                <a16:creationId xmlns:a16="http://schemas.microsoft.com/office/drawing/2014/main" id="{2EEE4F55-75C6-62CF-3666-F67FBD359D8B}"/>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3809" y="1225971"/>
            <a:ext cx="6499975" cy="5120640"/>
          </a:xfrm>
          <a:prstGeom prst="rect">
            <a:avLst/>
          </a:prstGeom>
        </p:spPr>
      </p:pic>
    </p:spTree>
    <p:extLst>
      <p:ext uri="{BB962C8B-B14F-4D97-AF65-F5344CB8AC3E}">
        <p14:creationId xmlns:p14="http://schemas.microsoft.com/office/powerpoint/2010/main" val="1066983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11</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117566"/>
            <a:ext cx="7886700" cy="1345474"/>
          </a:xfrm>
        </p:spPr>
        <p:txBody>
          <a:bodyPr>
            <a:normAutofit/>
          </a:bodyPr>
          <a:lstStyle/>
          <a:p>
            <a:r>
              <a:rPr lang="en-US" dirty="0">
                <a:solidFill>
                  <a:srgbClr val="ED1C24"/>
                </a:solidFill>
                <a:latin typeface="Arial" panose="020B0604020202020204" pitchFamily="34" charset="0"/>
                <a:cs typeface="Arial" panose="020B0604020202020204" pitchFamily="34" charset="0"/>
              </a:rPr>
              <a:t>Guided Mission: </a:t>
            </a:r>
            <a:br>
              <a:rPr lang="en-US" dirty="0">
                <a:solidFill>
                  <a:srgbClr val="ED1C24"/>
                </a:solidFill>
              </a:rPr>
            </a:br>
            <a:r>
              <a:rPr lang="en-US" dirty="0">
                <a:solidFill>
                  <a:srgbClr val="ED1C24"/>
                </a:solidFill>
                <a:latin typeface="Arial Narrow" panose="020B0606020202030204" pitchFamily="34" charset="0"/>
              </a:rPr>
              <a:t>Mission 5 Smart Grid</a:t>
            </a:r>
          </a:p>
        </p:txBody>
      </p:sp>
      <p:pic>
        <p:nvPicPr>
          <p:cNvPr id="5" name="Picture 4">
            <a:extLst>
              <a:ext uri="{FF2B5EF4-FFF2-40B4-BE49-F238E27FC236}">
                <a16:creationId xmlns:a16="http://schemas.microsoft.com/office/drawing/2014/main" id="{0D9E7449-8E3C-5FC9-1DFD-2E5DE34FD7B3}"/>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02577" y="1151465"/>
            <a:ext cx="7132320" cy="5186524"/>
          </a:xfrm>
          <a:prstGeom prst="rect">
            <a:avLst/>
          </a:prstGeom>
        </p:spPr>
      </p:pic>
    </p:spTree>
    <p:extLst>
      <p:ext uri="{BB962C8B-B14F-4D97-AF65-F5344CB8AC3E}">
        <p14:creationId xmlns:p14="http://schemas.microsoft.com/office/powerpoint/2010/main" val="254152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12</a:t>
            </a:fld>
            <a:endParaRPr lang="en-US"/>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4127859" y="1384453"/>
            <a:ext cx="4271558" cy="4363206"/>
          </a:xfrm>
        </p:spPr>
        <p:txBody>
          <a:bodyPr>
            <a:noAutofit/>
          </a:bodyPr>
          <a:lstStyle/>
          <a:p>
            <a:pPr algn="l"/>
            <a:r>
              <a:rPr lang="en-US" sz="2800" b="0" i="0" u="none" strike="noStrike" baseline="0" dirty="0">
                <a:latin typeface="Arial" panose="020B0604020202020204" pitchFamily="34" charset="0"/>
                <a:cs typeface="Arial" panose="020B0604020202020204" pitchFamily="34" charset="0"/>
              </a:rPr>
              <a:t>What does the guided mission show you about </a:t>
            </a:r>
            <a:r>
              <a:rPr lang="en-US" sz="2800" b="0" i="1" u="none" strike="noStrike" baseline="0" dirty="0" err="1">
                <a:latin typeface="Arial" panose="020B0604020202020204" pitchFamily="34" charset="0"/>
                <a:cs typeface="Arial" panose="020B0604020202020204" pitchFamily="34" charset="0"/>
              </a:rPr>
              <a:t>Coopertition</a:t>
            </a:r>
            <a:r>
              <a:rPr lang="en-US" sz="2800" baseline="30000" dirty="0">
                <a:effectLst/>
                <a:latin typeface="Helvetica Neue" panose="02000503000000020004"/>
                <a:ea typeface="Calibri" panose="020F0502020204030204" pitchFamily="34" charset="0"/>
              </a:rPr>
              <a:t>®</a:t>
            </a:r>
            <a:r>
              <a:rPr lang="en-US" sz="2800" b="0" i="0" u="none" strike="noStrike" baseline="0" dirty="0">
                <a:latin typeface="Arial" panose="020B0604020202020204" pitchFamily="34" charset="0"/>
                <a:cs typeface="Arial" panose="020B0604020202020204" pitchFamily="34" charset="0"/>
              </a:rPr>
              <a:t>?</a:t>
            </a:r>
          </a:p>
          <a:p>
            <a:pPr algn="l"/>
            <a:endParaRPr lang="en-US" sz="2800" b="0" i="0" u="none" strike="noStrike" baseline="0" dirty="0">
              <a:latin typeface="Arial" panose="020B0604020202020204" pitchFamily="34" charset="0"/>
              <a:cs typeface="Arial" panose="020B0604020202020204" pitchFamily="34" charset="0"/>
            </a:endParaRPr>
          </a:p>
          <a:p>
            <a:pPr algn="l"/>
            <a:r>
              <a:rPr lang="en-US" sz="2800" b="0" i="0" u="none" strike="noStrike" baseline="0" dirty="0">
                <a:latin typeface="Arial" panose="020B0604020202020204" pitchFamily="34" charset="0"/>
                <a:cs typeface="Arial" panose="020B0604020202020204" pitchFamily="34" charset="0"/>
              </a:rPr>
              <a:t>Can you change the program so that the mission works when you start the robot from the opposite launch area?</a:t>
            </a:r>
            <a:endParaRPr lang="en-US" sz="28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Arial" panose="020B0604020202020204" pitchFamily="34" charset="0"/>
                <a:cs typeface="Arial" panose="020B0604020202020204" pitchFamily="34" charset="0"/>
              </a:rPr>
              <a:t>Reflection Questions</a:t>
            </a:r>
          </a:p>
        </p:txBody>
      </p:sp>
      <p:pic>
        <p:nvPicPr>
          <p:cNvPr id="8" name="Picture 7">
            <a:extLst>
              <a:ext uri="{FF2B5EF4-FFF2-40B4-BE49-F238E27FC236}">
                <a16:creationId xmlns:a16="http://schemas.microsoft.com/office/drawing/2014/main" id="{A4C3E310-B8EE-F55F-43AC-AA14B061631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2150" y="508820"/>
            <a:ext cx="6126480" cy="5887165"/>
          </a:xfrm>
          <a:prstGeom prst="rect">
            <a:avLst/>
          </a:prstGeom>
        </p:spPr>
      </p:pic>
    </p:spTree>
    <p:extLst>
      <p:ext uri="{BB962C8B-B14F-4D97-AF65-F5344CB8AC3E}">
        <p14:creationId xmlns:p14="http://schemas.microsoft.com/office/powerpoint/2010/main" val="208626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Investigations</a:t>
            </a:r>
            <a:endParaRPr lang="en-US" dirty="0">
              <a:solidFill>
                <a:srgbClr val="00A651"/>
              </a:solidFill>
            </a:endParaRPr>
          </a:p>
        </p:txBody>
      </p:sp>
      <p:sp>
        <p:nvSpPr>
          <p:cNvPr id="5" name="Text Placeholder 4">
            <a:extLst>
              <a:ext uri="{FF2B5EF4-FFF2-40B4-BE49-F238E27FC236}">
                <a16:creationId xmlns:a16="http://schemas.microsoft.com/office/drawing/2014/main" id="{302F8B30-99DF-4AFC-A217-03A6B4B0D784}"/>
              </a:ext>
            </a:extLst>
          </p:cNvPr>
          <p:cNvSpPr>
            <a:spLocks noGrp="1"/>
          </p:cNvSpPr>
          <p:nvPr>
            <p:ph type="body" sz="quarter" idx="14"/>
          </p:nvPr>
        </p:nvSpPr>
        <p:spPr>
          <a:xfrm>
            <a:off x="628650" y="1373288"/>
            <a:ext cx="3661248" cy="4106862"/>
          </a:xfrm>
        </p:spPr>
        <p:txBody>
          <a:bodyPr>
            <a:normAutofit/>
          </a:bodyPr>
          <a:lstStyle/>
          <a:p>
            <a:r>
              <a:rPr lang="en-US" sz="2800" b="0" i="0" u="none" strike="noStrike" baseline="0" dirty="0">
                <a:solidFill>
                  <a:srgbClr val="211D1E"/>
                </a:solidFill>
                <a:latin typeface="Arial" panose="020B0604020202020204" pitchFamily="34" charset="0"/>
                <a:cs typeface="Arial" panose="020B0604020202020204" pitchFamily="34" charset="0"/>
              </a:rPr>
              <a:t>Revisit page 6 and review the Project Sparks.</a:t>
            </a:r>
          </a:p>
          <a:p>
            <a:pPr marL="0" indent="0">
              <a:buNone/>
            </a:pPr>
            <a:r>
              <a:rPr lang="en-US" sz="2800" b="0" i="0" u="none" strike="noStrike" baseline="0" dirty="0">
                <a:solidFill>
                  <a:srgbClr val="211D1E"/>
                </a:solidFill>
                <a:latin typeface="Arial" panose="020B0604020202020204" pitchFamily="34" charset="0"/>
                <a:cs typeface="Arial" panose="020B0604020202020204" pitchFamily="34" charset="0"/>
              </a:rPr>
              <a:t> </a:t>
            </a:r>
          </a:p>
          <a:p>
            <a:r>
              <a:rPr lang="en-US" sz="2800" b="0" i="0" u="none" strike="noStrike" baseline="0" dirty="0">
                <a:solidFill>
                  <a:srgbClr val="211D1E"/>
                </a:solidFill>
                <a:latin typeface="Arial" panose="020B0604020202020204" pitchFamily="34" charset="0"/>
                <a:cs typeface="Arial" panose="020B0604020202020204" pitchFamily="34" charset="0"/>
              </a:rPr>
              <a:t>Think about the great solutions you have come up with in the previous sessions. </a:t>
            </a: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8E7F68F-D741-5778-33BC-F9A8F4038270}"/>
              </a:ext>
            </a:extLst>
          </p:cNvPr>
          <p:cNvPicPr>
            <a:picLocks noChangeAspect="1"/>
          </p:cNvPicPr>
          <p:nvPr/>
        </p:nvPicPr>
        <p:blipFill>
          <a:blip r:embed="rId3"/>
          <a:stretch>
            <a:fillRect/>
          </a:stretch>
        </p:blipFill>
        <p:spPr>
          <a:xfrm>
            <a:off x="4572000" y="182632"/>
            <a:ext cx="4380719" cy="5852160"/>
          </a:xfrm>
          <a:prstGeom prst="rect">
            <a:avLst/>
          </a:prstGeom>
          <a:ln>
            <a:solidFill>
              <a:schemeClr val="bg1">
                <a:lumMod val="75000"/>
              </a:schemeClr>
            </a:solidFill>
          </a:ln>
        </p:spPr>
      </p:pic>
    </p:spTree>
    <p:extLst>
      <p:ext uri="{BB962C8B-B14F-4D97-AF65-F5344CB8AC3E}">
        <p14:creationId xmlns:p14="http://schemas.microsoft.com/office/powerpoint/2010/main" val="194432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14</a:t>
            </a:fld>
            <a:endParaRPr lang="en-US"/>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5328355" y="1311552"/>
            <a:ext cx="3361161" cy="3742990"/>
          </a:xfrm>
        </p:spPr>
        <p:txBody>
          <a:bodyPr>
            <a:noAutofit/>
          </a:bodyPr>
          <a:lstStyle/>
          <a:p>
            <a:r>
              <a:rPr lang="en-US" b="0" i="0" u="none" strike="noStrike" baseline="0" dirty="0">
                <a:solidFill>
                  <a:srgbClr val="211D1E"/>
                </a:solidFill>
                <a:latin typeface="Arial" panose="020B0604020202020204" pitchFamily="34" charset="0"/>
                <a:cs typeface="Arial" panose="020B0604020202020204" pitchFamily="34" charset="0"/>
              </a:rPr>
              <a:t>Research the Innovation Project and different problems you have identified. </a:t>
            </a:r>
          </a:p>
          <a:p>
            <a:pPr marL="0" indent="0">
              <a:buNone/>
            </a:pPr>
            <a:endParaRPr lang="en-US" b="0" i="0" u="none" strike="noStrike" baseline="0" dirty="0">
              <a:solidFill>
                <a:srgbClr val="211D1E"/>
              </a:solidFill>
              <a:latin typeface="Arial" panose="020B0604020202020204" pitchFamily="34" charset="0"/>
              <a:cs typeface="Arial" panose="020B0604020202020204" pitchFamily="34" charset="0"/>
            </a:endParaRPr>
          </a:p>
          <a:p>
            <a:r>
              <a:rPr lang="en-US" b="0" i="0" u="none" strike="noStrike" baseline="0" dirty="0">
                <a:solidFill>
                  <a:srgbClr val="211D1E"/>
                </a:solidFill>
                <a:latin typeface="Arial" panose="020B0604020202020204" pitchFamily="34" charset="0"/>
                <a:cs typeface="Arial" panose="020B0604020202020204" pitchFamily="34" charset="0"/>
              </a:rPr>
              <a:t>Use this page to capture your research.</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Investigations</a:t>
            </a:r>
          </a:p>
        </p:txBody>
      </p:sp>
      <p:pic>
        <p:nvPicPr>
          <p:cNvPr id="11" name="Picture 10">
            <a:extLst>
              <a:ext uri="{FF2B5EF4-FFF2-40B4-BE49-F238E27FC236}">
                <a16:creationId xmlns:a16="http://schemas.microsoft.com/office/drawing/2014/main" id="{A2942986-7E5E-4F49-BF29-8F71BDC5B6F5}"/>
              </a:ext>
            </a:extLst>
          </p:cNvPr>
          <p:cNvPicPr>
            <a:picLocks noChangeAspect="1"/>
          </p:cNvPicPr>
          <p:nvPr/>
        </p:nvPicPr>
        <p:blipFill>
          <a:blip r:embed="rId3"/>
          <a:stretch>
            <a:fillRect/>
          </a:stretch>
        </p:blipFill>
        <p:spPr>
          <a:xfrm>
            <a:off x="628649" y="1311552"/>
            <a:ext cx="4663440" cy="4084387"/>
          </a:xfrm>
          <a:prstGeom prst="rect">
            <a:avLst/>
          </a:prstGeom>
          <a:ln w="3175">
            <a:solidFill>
              <a:schemeClr val="tx1"/>
            </a:solidFill>
          </a:ln>
        </p:spPr>
      </p:pic>
    </p:spTree>
    <p:extLst>
      <p:ext uri="{BB962C8B-B14F-4D97-AF65-F5344CB8AC3E}">
        <p14:creationId xmlns:p14="http://schemas.microsoft.com/office/powerpoint/2010/main" val="3822573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15</a:t>
            </a:fld>
            <a:endParaRPr lang="en-US"/>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802817" y="1463950"/>
            <a:ext cx="7392916" cy="912240"/>
          </a:xfrm>
        </p:spPr>
        <p:txBody>
          <a:bodyPr>
            <a:noAutofit/>
          </a:bodyPr>
          <a:lstStyle/>
          <a:p>
            <a:r>
              <a:rPr lang="en-US" sz="2800" b="0" i="0" u="none" strike="noStrike" baseline="0" dirty="0">
                <a:solidFill>
                  <a:srgbClr val="211D1E"/>
                </a:solidFill>
                <a:latin typeface="Arial" panose="020B0604020202020204" pitchFamily="34" charset="0"/>
                <a:cs typeface="Arial" panose="020B0604020202020204" pitchFamily="34" charset="0"/>
              </a:rPr>
              <a:t>Identify the problem your team will solve and record your problem statement. </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Investigations</a:t>
            </a:r>
          </a:p>
        </p:txBody>
      </p:sp>
      <p:pic>
        <p:nvPicPr>
          <p:cNvPr id="6" name="Picture 5">
            <a:extLst>
              <a:ext uri="{FF2B5EF4-FFF2-40B4-BE49-F238E27FC236}">
                <a16:creationId xmlns:a16="http://schemas.microsoft.com/office/drawing/2014/main" id="{493DEE66-B6D1-4282-BC66-24959B7E017C}"/>
              </a:ext>
            </a:extLst>
          </p:cNvPr>
          <p:cNvPicPr>
            <a:picLocks noChangeAspect="1"/>
          </p:cNvPicPr>
          <p:nvPr/>
        </p:nvPicPr>
        <p:blipFill>
          <a:blip r:embed="rId3"/>
          <a:stretch>
            <a:fillRect/>
          </a:stretch>
        </p:blipFill>
        <p:spPr>
          <a:xfrm>
            <a:off x="1012474" y="2712380"/>
            <a:ext cx="6408653" cy="3108960"/>
          </a:xfrm>
          <a:prstGeom prst="rect">
            <a:avLst/>
          </a:prstGeom>
        </p:spPr>
      </p:pic>
    </p:spTree>
    <p:extLst>
      <p:ext uri="{BB962C8B-B14F-4D97-AF65-F5344CB8AC3E}">
        <p14:creationId xmlns:p14="http://schemas.microsoft.com/office/powerpoint/2010/main" val="91892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16</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FF0000"/>
                </a:solidFill>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28650" y="1090991"/>
            <a:ext cx="8060867" cy="2950431"/>
          </a:xfrm>
        </p:spPr>
        <p:txBody>
          <a:bodyPr>
            <a:noAutofit/>
          </a:bodyPr>
          <a:lstStyle/>
          <a:p>
            <a:pPr algn="l"/>
            <a:r>
              <a:rPr lang="en-US" b="0" i="0" u="none" strike="noStrike" baseline="0" dirty="0">
                <a:latin typeface="Arial" panose="020B0604020202020204" pitchFamily="34" charset="0"/>
                <a:cs typeface="Arial" panose="020B0604020202020204" pitchFamily="34" charset="0"/>
              </a:rPr>
              <a:t>Get together at the mat.</a:t>
            </a:r>
          </a:p>
          <a:p>
            <a:pPr algn="l"/>
            <a:r>
              <a:rPr lang="en-US" b="0" i="0" u="none" strike="noStrike" baseline="0" dirty="0">
                <a:latin typeface="Arial" panose="020B0604020202020204" pitchFamily="34" charset="0"/>
                <a:cs typeface="Arial" panose="020B0604020202020204" pitchFamily="34" charset="0"/>
              </a:rPr>
              <a:t>Show how your robot scores points on the guided mission.</a:t>
            </a:r>
          </a:p>
          <a:p>
            <a:pPr algn="l"/>
            <a:r>
              <a:rPr lang="en-US" b="0" i="0" u="none" strike="noStrike" baseline="0" dirty="0">
                <a:latin typeface="Arial" panose="020B0604020202020204" pitchFamily="34" charset="0"/>
                <a:cs typeface="Arial" panose="020B0604020202020204" pitchFamily="34" charset="0"/>
              </a:rPr>
              <a:t>Discuss the problem your team has identified and think about next steps.</a:t>
            </a:r>
          </a:p>
          <a:p>
            <a:pPr algn="l"/>
            <a:r>
              <a:rPr lang="en-US" b="0" i="0" u="none" strike="noStrike" baseline="0" dirty="0">
                <a:latin typeface="Arial" panose="020B0604020202020204" pitchFamily="34" charset="0"/>
                <a:cs typeface="Arial" panose="020B0604020202020204" pitchFamily="34" charset="0"/>
              </a:rPr>
              <a:t>Discuss the reflection questions.</a:t>
            </a:r>
          </a:p>
          <a:p>
            <a:pPr algn="l"/>
            <a:r>
              <a:rPr lang="en-US" b="0" i="0" u="none" strike="noStrike" baseline="0" dirty="0">
                <a:latin typeface="Arial" panose="020B0604020202020204" pitchFamily="34" charset="0"/>
                <a:cs typeface="Arial" panose="020B0604020202020204" pitchFamily="34" charset="0"/>
              </a:rPr>
              <a:t>Clean up your space.</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6E32B0B-BB9F-FA06-824B-F07ECD4742E8}"/>
              </a:ext>
            </a:extLst>
          </p:cNvPr>
          <p:cNvPicPr>
            <a:picLocks noChangeAspect="1"/>
          </p:cNvPicPr>
          <p:nvPr/>
        </p:nvPicPr>
        <p:blipFill>
          <a:blip r:embed="rId3" cstate="hq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820565" y="3918532"/>
            <a:ext cx="7132320" cy="2219479"/>
          </a:xfrm>
          <a:prstGeom prst="rect">
            <a:avLst/>
          </a:prstGeom>
        </p:spPr>
      </p:pic>
    </p:spTree>
    <p:extLst>
      <p:ext uri="{BB962C8B-B14F-4D97-AF65-F5344CB8AC3E}">
        <p14:creationId xmlns:p14="http://schemas.microsoft.com/office/powerpoint/2010/main" val="411692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17</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FF0000"/>
                </a:solidFill>
              </a:rPr>
              <a:t>Reflection Questions</a:t>
            </a:r>
          </a:p>
        </p:txBody>
      </p:sp>
      <p:pic>
        <p:nvPicPr>
          <p:cNvPr id="6" name="Picture 5">
            <a:extLst>
              <a:ext uri="{FF2B5EF4-FFF2-40B4-BE49-F238E27FC236}">
                <a16:creationId xmlns:a16="http://schemas.microsoft.com/office/drawing/2014/main" id="{9CD0A554-FF50-527F-1AC6-40FD51832B4B}"/>
              </a:ext>
            </a:extLst>
          </p:cNvPr>
          <p:cNvPicPr>
            <a:picLocks noChangeAspect="1"/>
          </p:cNvPicPr>
          <p:nvPr/>
        </p:nvPicPr>
        <p:blipFill>
          <a:blip r:embed="rId3"/>
          <a:stretch>
            <a:fillRect/>
          </a:stretch>
        </p:blipFill>
        <p:spPr>
          <a:xfrm>
            <a:off x="515760" y="1615633"/>
            <a:ext cx="4933668" cy="3296656"/>
          </a:xfrm>
          <a:prstGeom prst="rect">
            <a:avLst/>
          </a:prstGeom>
        </p:spPr>
      </p:pic>
      <p:sp>
        <p:nvSpPr>
          <p:cNvPr id="8" name="TextBox 7">
            <a:extLst>
              <a:ext uri="{FF2B5EF4-FFF2-40B4-BE49-F238E27FC236}">
                <a16:creationId xmlns:a16="http://schemas.microsoft.com/office/drawing/2014/main" id="{8B844921-5155-779D-6CBE-9897A1CEF95B}"/>
              </a:ext>
            </a:extLst>
          </p:cNvPr>
          <p:cNvSpPr txBox="1"/>
          <p:nvPr/>
        </p:nvSpPr>
        <p:spPr>
          <a:xfrm>
            <a:off x="5675208" y="1494246"/>
            <a:ext cx="3127199" cy="3539430"/>
          </a:xfrm>
          <a:prstGeom prst="rect">
            <a:avLst/>
          </a:prstGeom>
          <a:noFill/>
        </p:spPr>
        <p:txBody>
          <a:bodyPr wrap="square">
            <a:spAutoFit/>
          </a:bodyPr>
          <a:lstStyle/>
          <a:p>
            <a:pPr algn="l"/>
            <a:r>
              <a:rPr lang="en-US" sz="2800" b="0" i="0" u="none" strike="noStrike" baseline="0" dirty="0">
                <a:latin typeface="Arial" panose="020B0604020202020204" pitchFamily="34" charset="0"/>
                <a:cs typeface="Arial" panose="020B0604020202020204" pitchFamily="34" charset="0"/>
              </a:rPr>
              <a:t>What energy problem did you decide to solve?</a:t>
            </a:r>
          </a:p>
          <a:p>
            <a:pPr algn="l"/>
            <a:endParaRPr lang="en-US" sz="2800" b="0" i="0" u="none" strike="noStrike" baseline="0" dirty="0">
              <a:latin typeface="Arial" panose="020B0604020202020204" pitchFamily="34" charset="0"/>
              <a:cs typeface="Arial" panose="020B0604020202020204" pitchFamily="34" charset="0"/>
            </a:endParaRPr>
          </a:p>
          <a:p>
            <a:pPr algn="l"/>
            <a:r>
              <a:rPr lang="en-US" sz="2800" b="0" i="0" u="none" strike="noStrike" baseline="0" dirty="0">
                <a:latin typeface="Arial" panose="020B0604020202020204" pitchFamily="34" charset="0"/>
                <a:cs typeface="Arial" panose="020B0604020202020204" pitchFamily="34" charset="0"/>
              </a:rPr>
              <a:t>Is there an expert or end user you can talk to about the problem?</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52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2158C26-DD4E-E526-9305-B48B9286E3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4788" y="3070635"/>
            <a:ext cx="4489008" cy="2992672"/>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18</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320478" y="365127"/>
            <a:ext cx="8194872" cy="762634"/>
          </a:xfrm>
        </p:spPr>
        <p:txBody>
          <a:bodyPr>
            <a:normAutofit/>
          </a:bodyPr>
          <a:lstStyle/>
          <a:p>
            <a:r>
              <a:rPr lang="en-US" dirty="0">
                <a:solidFill>
                  <a:srgbClr val="FF0000"/>
                </a:solidFill>
              </a:rPr>
              <a:t>Career Connections</a:t>
            </a:r>
          </a:p>
        </p:txBody>
      </p:sp>
      <p:sp>
        <p:nvSpPr>
          <p:cNvPr id="11" name="Title 3">
            <a:extLst>
              <a:ext uri="{FF2B5EF4-FFF2-40B4-BE49-F238E27FC236}">
                <a16:creationId xmlns:a16="http://schemas.microsoft.com/office/drawing/2014/main" id="{32470C2B-5429-42D3-A809-627921F5C5AB}"/>
              </a:ext>
            </a:extLst>
          </p:cNvPr>
          <p:cNvSpPr txBox="1">
            <a:spLocks/>
          </p:cNvSpPr>
          <p:nvPr/>
        </p:nvSpPr>
        <p:spPr>
          <a:xfrm>
            <a:off x="594787" y="1210978"/>
            <a:ext cx="2565085" cy="10502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chemeClr val="bg1"/>
                </a:solidFill>
              </a:rPr>
              <a:t>Warehouse Worker</a:t>
            </a:r>
          </a:p>
        </p:txBody>
      </p:sp>
      <p:sp>
        <p:nvSpPr>
          <p:cNvPr id="14" name="Rectangle: Rounded Corners 13">
            <a:extLst>
              <a:ext uri="{FF2B5EF4-FFF2-40B4-BE49-F238E27FC236}">
                <a16:creationId xmlns:a16="http://schemas.microsoft.com/office/drawing/2014/main" id="{9D3770E9-C593-4B88-AE08-81DBAA098A9B}"/>
              </a:ext>
            </a:extLst>
          </p:cNvPr>
          <p:cNvSpPr/>
          <p:nvPr/>
        </p:nvSpPr>
        <p:spPr>
          <a:xfrm>
            <a:off x="383822" y="1109377"/>
            <a:ext cx="3138318" cy="1791868"/>
          </a:xfrm>
          <a:prstGeom prst="round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390B74DA-B9CA-4B46-9FC4-74FC6252EFB1}"/>
              </a:ext>
            </a:extLst>
          </p:cNvPr>
          <p:cNvSpPr txBox="1">
            <a:spLocks/>
          </p:cNvSpPr>
          <p:nvPr/>
        </p:nvSpPr>
        <p:spPr>
          <a:xfrm>
            <a:off x="504221" y="1109377"/>
            <a:ext cx="2866490" cy="1791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chemeClr val="bg1"/>
                </a:solidFill>
              </a:rPr>
              <a:t>Power and Smart Grid Engineer</a:t>
            </a:r>
          </a:p>
        </p:txBody>
      </p:sp>
      <p:pic>
        <p:nvPicPr>
          <p:cNvPr id="6" name="Picture 5">
            <a:extLst>
              <a:ext uri="{FF2B5EF4-FFF2-40B4-BE49-F238E27FC236}">
                <a16:creationId xmlns:a16="http://schemas.microsoft.com/office/drawing/2014/main" id="{51622A8F-75ED-A444-C732-07561C0AFF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32364" y="759786"/>
            <a:ext cx="3535680" cy="5303520"/>
          </a:xfrm>
          <a:prstGeom prst="rect">
            <a:avLst/>
          </a:prstGeom>
        </p:spPr>
      </p:pic>
      <p:pic>
        <p:nvPicPr>
          <p:cNvPr id="9" name="Picture 8">
            <a:extLst>
              <a:ext uri="{FF2B5EF4-FFF2-40B4-BE49-F238E27FC236}">
                <a16:creationId xmlns:a16="http://schemas.microsoft.com/office/drawing/2014/main" id="{A323C808-F898-B412-A946-EB384951C04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790779" y="1109377"/>
            <a:ext cx="1275105" cy="1786089"/>
          </a:xfrm>
          <a:prstGeom prst="rect">
            <a:avLst/>
          </a:prstGeom>
          <a:ln>
            <a:solidFill>
              <a:schemeClr val="bg1">
                <a:lumMod val="75000"/>
              </a:schemeClr>
            </a:solidFill>
          </a:ln>
        </p:spPr>
      </p:pic>
    </p:spTree>
    <p:extLst>
      <p:ext uri="{BB962C8B-B14F-4D97-AF65-F5344CB8AC3E}">
        <p14:creationId xmlns:p14="http://schemas.microsoft.com/office/powerpoint/2010/main" val="233209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19</a:t>
            </a:fld>
            <a:endParaRPr lang="en-US"/>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rPr>
              <a:t>Multimedia Resources</a:t>
            </a:r>
            <a:endParaRPr lang="en-US" sz="2400" b="0" dirty="0">
              <a:solidFill>
                <a:schemeClr val="tx1"/>
              </a:solidFill>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Arial" panose="020B0604020202020204" pitchFamily="34" charset="0"/>
                <a:cs typeface="Arial" panose="020B0604020202020204" pitchFamily="34" charset="0"/>
              </a:rPr>
              <a:t>You may wish to embed a relevant, age-appropriate video for your students here.  See the Notes for an example.</a:t>
            </a:r>
          </a:p>
        </p:txBody>
      </p:sp>
    </p:spTree>
    <p:extLst>
      <p:ext uri="{BB962C8B-B14F-4D97-AF65-F5344CB8AC3E}">
        <p14:creationId xmlns:p14="http://schemas.microsoft.com/office/powerpoint/2010/main" val="405497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424080" y="1493838"/>
            <a:ext cx="8138160" cy="21031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u="none" strike="noStrike" baseline="0" dirty="0">
                <a:solidFill>
                  <a:srgbClr val="211D1E"/>
                </a:solidFill>
                <a:latin typeface="Helvetica Neue" panose="02000503000000020004"/>
              </a:rPr>
              <a:t>Outcomes </a:t>
            </a:r>
            <a:endParaRPr lang="en-US" sz="2000" b="0" i="0" u="none" strike="noStrike" baseline="0" dirty="0">
              <a:solidFill>
                <a:srgbClr val="211D1E"/>
              </a:solidFill>
              <a:latin typeface="Helvetica Neue" panose="02000503000000020004"/>
            </a:endParaRPr>
          </a:p>
          <a:p>
            <a:pPr marL="285750" indent="-285750">
              <a:buFont typeface="Arial" panose="020B0604020202020204" pitchFamily="34" charset="0"/>
              <a:buChar char="•"/>
            </a:pPr>
            <a:r>
              <a:rPr lang="en-US" sz="2000" b="0" i="0" u="none" strike="noStrike" baseline="0" dirty="0">
                <a:solidFill>
                  <a:srgbClr val="211D1E"/>
                </a:solidFill>
                <a:latin typeface="Arial" panose="020B0604020202020204" pitchFamily="34" charset="0"/>
              </a:rPr>
              <a:t>The team will apply coding principles to the guided mission.</a:t>
            </a:r>
          </a:p>
          <a:p>
            <a:r>
              <a:rPr lang="en-US" sz="2000" b="0" i="0" u="none" strike="noStrike" baseline="0" dirty="0">
                <a:solidFill>
                  <a:srgbClr val="211D1E"/>
                </a:solidFill>
                <a:latin typeface="Arial" panose="020B0604020202020204" pitchFamily="34" charset="0"/>
              </a:rPr>
              <a:t> </a:t>
            </a:r>
          </a:p>
          <a:p>
            <a:pPr marL="285750" indent="-285750">
              <a:buFont typeface="Arial" panose="020B0604020202020204" pitchFamily="34" charset="0"/>
              <a:buChar char="•"/>
            </a:pPr>
            <a:r>
              <a:rPr lang="en-US" sz="2000" b="0" i="0" u="none" strike="noStrike" baseline="0" dirty="0">
                <a:solidFill>
                  <a:srgbClr val="211D1E"/>
                </a:solidFill>
                <a:latin typeface="Arial" panose="020B0604020202020204" pitchFamily="34" charset="0"/>
              </a:rPr>
              <a:t>The team will research solutions and identify their Innovation Project problem to solve.</a:t>
            </a:r>
          </a:p>
        </p:txBody>
      </p:sp>
      <p:pic>
        <p:nvPicPr>
          <p:cNvPr id="6" name="Picture 5" descr="Graphical user interface, text&#10;&#10;Description automatically generated">
            <a:extLst>
              <a:ext uri="{FF2B5EF4-FFF2-40B4-BE49-F238E27FC236}">
                <a16:creationId xmlns:a16="http://schemas.microsoft.com/office/drawing/2014/main" id="{285D7732-8BDF-F106-1855-17B93B2F40CC}"/>
              </a:ext>
            </a:extLst>
          </p:cNvPr>
          <p:cNvPicPr>
            <a:picLocks noChangeAspect="1"/>
          </p:cNvPicPr>
          <p:nvPr/>
        </p:nvPicPr>
        <p:blipFill>
          <a:blip r:embed="rId3"/>
          <a:stretch>
            <a:fillRect/>
          </a:stretch>
        </p:blipFill>
        <p:spPr>
          <a:xfrm>
            <a:off x="228600" y="4313784"/>
            <a:ext cx="8686800" cy="1457972"/>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20</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FF0000"/>
                </a:solidFill>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3198983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fld id="{C53052E6-E16C-A04B-8192-1DB31D569F09}" type="slidenum">
              <a:rPr lang="en-US" smtClean="0"/>
              <a:pPr/>
              <a:t>21</a:t>
            </a:fld>
            <a:endParaRPr lang="en-US"/>
          </a:p>
        </p:txBody>
      </p:sp>
      <p:sp>
        <p:nvSpPr>
          <p:cNvPr id="3" name="Text Placeholder 2">
            <a:extLst>
              <a:ext uri="{FF2B5EF4-FFF2-40B4-BE49-F238E27FC236}">
                <a16:creationId xmlns:a16="http://schemas.microsoft.com/office/drawing/2014/main" id="{FF09E301-2DD2-4D86-86AD-49BCE4C01F3A}"/>
              </a:ext>
            </a:extLst>
          </p:cNvPr>
          <p:cNvSpPr>
            <a:spLocks noGrp="1"/>
          </p:cNvSpPr>
          <p:nvPr>
            <p:ph type="body" sz="quarter" idx="14"/>
          </p:nvPr>
        </p:nvSpPr>
        <p:spPr>
          <a:xfrm>
            <a:off x="215153" y="5066852"/>
            <a:ext cx="8627633" cy="989702"/>
          </a:xfrm>
        </p:spPr>
        <p:txBody>
          <a:bodyPr>
            <a:noAutofit/>
          </a:bodyPr>
          <a:lstStyle/>
          <a:p>
            <a:pPr marL="0" indent="0">
              <a:buNone/>
            </a:pP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and the </a:t>
            </a: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logo are registered trademarks of For Inspiration and Recognition of Science and Technology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LEGO</a:t>
            </a:r>
            <a:r>
              <a:rPr lang="en-US" sz="1400" baseline="30000" dirty="0">
                <a:effectLst/>
                <a:latin typeface="Helvetica Neue" panose="02000503000000020004"/>
                <a:ea typeface="Calibri" panose="020F0502020204030204" pitchFamily="34" charset="0"/>
              </a:rPr>
              <a:t>®</a:t>
            </a:r>
            <a:r>
              <a:rPr lang="en-US" sz="1400" baseline="30000" dirty="0">
                <a:latin typeface="Helvetica Neue" panose="02000503000000020004"/>
                <a:ea typeface="Calibri" panose="020F0502020204030204" pitchFamily="34" charset="0"/>
              </a:rPr>
              <a:t> </a:t>
            </a:r>
            <a:r>
              <a:rPr lang="en-US" sz="1400" dirty="0">
                <a:latin typeface="Helvetica Neue" panose="02000503000000020004"/>
                <a:ea typeface="Calibri" panose="020F0502020204030204" pitchFamily="34" charset="0"/>
              </a:rPr>
              <a:t>and </a:t>
            </a:r>
            <a:r>
              <a:rPr lang="en-US" sz="1400" dirty="0">
                <a:effectLst/>
                <a:latin typeface="Helvetica Neue" panose="02000503000000020004"/>
                <a:ea typeface="Calibri" panose="020F0502020204030204" pitchFamily="34" charset="0"/>
              </a:rPr>
              <a:t>MINDSTORMS</a:t>
            </a:r>
            <a:r>
              <a:rPr lang="en-US" sz="1400" baseline="30000" dirty="0">
                <a:effectLst/>
                <a:latin typeface="Helvetica Neue" panose="02000503000000020004"/>
                <a:ea typeface="Calibri" panose="020F0502020204030204" pitchFamily="34" charset="0"/>
              </a:rPr>
              <a:t>® </a:t>
            </a:r>
            <a:r>
              <a:rPr lang="en-US" sz="1400" dirty="0">
                <a:effectLst/>
                <a:latin typeface="Helvetica Neue" panose="02000503000000020004"/>
                <a:ea typeface="Calibri" panose="020F0502020204030204" pitchFamily="34" charset="0"/>
              </a:rPr>
              <a:t>are registered trademarks of the LEGO Group. </a:t>
            </a: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LEGO</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League and SUPERPOWERED</a:t>
            </a:r>
            <a:r>
              <a:rPr lang="en-US" sz="1400" baseline="30000" dirty="0">
                <a:effectLst/>
                <a:latin typeface="Helvetica Neue" panose="02000503000000020004"/>
                <a:ea typeface="Calibri" panose="020F0502020204030204" pitchFamily="34" charset="0"/>
              </a:rPr>
              <a:t>SM</a:t>
            </a:r>
            <a:r>
              <a:rPr lang="en-US" sz="1400" dirty="0">
                <a:effectLst/>
                <a:latin typeface="Helvetica Neue" panose="02000503000000020004"/>
                <a:ea typeface="Calibri" panose="020F0502020204030204" pitchFamily="34" charset="0"/>
              </a:rPr>
              <a:t> are jointly held trademarks of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and the LEGO Group. SPIKE™ Prime is a trademark of LEGO</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Education. All other trademarks are the property of their respective owners. ©2022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and the LEGO Group. All rights reserved. </a:t>
            </a:r>
          </a:p>
          <a:p>
            <a:pPr marL="0" indent="0">
              <a:buNone/>
            </a:pPr>
            <a:endParaRPr lang="en-US" sz="1400" dirty="0">
              <a:latin typeface="Helvetica Neue" panose="02000503000000020004"/>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8" name="Picture 7" descr="Logo&#10;&#10;Description automatically generated">
            <a:extLst>
              <a:ext uri="{FF2B5EF4-FFF2-40B4-BE49-F238E27FC236}">
                <a16:creationId xmlns:a16="http://schemas.microsoft.com/office/drawing/2014/main" id="{21300936-B05C-DB5B-F752-1410C95E01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32176" y="1384630"/>
            <a:ext cx="3061788" cy="2103120"/>
          </a:xfrm>
          <a:prstGeom prst="rect">
            <a:avLst/>
          </a:prstGeom>
        </p:spPr>
      </p:pic>
    </p:spTree>
    <p:extLst>
      <p:ext uri="{BB962C8B-B14F-4D97-AF65-F5344CB8AC3E}">
        <p14:creationId xmlns:p14="http://schemas.microsoft.com/office/powerpoint/2010/main" val="217601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D95E20-B2B2-6D17-D775-991C1C65211C}"/>
              </a:ext>
            </a:extLst>
          </p:cNvPr>
          <p:cNvPicPr>
            <a:picLocks noChangeAspect="1"/>
          </p:cNvPicPr>
          <p:nvPr/>
        </p:nvPicPr>
        <p:blipFill>
          <a:blip r:embed="rId3"/>
          <a:stretch>
            <a:fillRect/>
          </a:stretch>
        </p:blipFill>
        <p:spPr>
          <a:xfrm>
            <a:off x="2882216" y="2766663"/>
            <a:ext cx="5852160" cy="2250151"/>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Introduction</a:t>
            </a:r>
          </a:p>
        </p:txBody>
      </p:sp>
      <p:sp>
        <p:nvSpPr>
          <p:cNvPr id="9" name="Text Placeholder 6">
            <a:extLst>
              <a:ext uri="{FF2B5EF4-FFF2-40B4-BE49-F238E27FC236}">
                <a16:creationId xmlns:a16="http://schemas.microsoft.com/office/drawing/2014/main" id="{86FB3A79-2435-438C-A577-C7C35503CB7A}"/>
              </a:ext>
            </a:extLst>
          </p:cNvPr>
          <p:cNvSpPr txBox="1">
            <a:spLocks/>
          </p:cNvSpPr>
          <p:nvPr/>
        </p:nvSpPr>
        <p:spPr>
          <a:xfrm>
            <a:off x="3404503" y="1127761"/>
            <a:ext cx="5554437" cy="1614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a:solidFill>
                <a:srgbClr val="000000"/>
              </a:solidFill>
            </a:endParaRPr>
          </a:p>
          <a:p>
            <a:endParaRPr lang="en-US" sz="1800" b="0" i="0" u="none" strike="noStrike" baseline="0"/>
          </a:p>
        </p:txBody>
      </p:sp>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24152" y="4411133"/>
            <a:ext cx="8412480" cy="1706277"/>
          </a:xfrm>
          <a:prstGeom prst="rect">
            <a:avLst/>
          </a:prstGeom>
        </p:spPr>
      </p:pic>
      <p:sp>
        <p:nvSpPr>
          <p:cNvPr id="14" name="TextBox 13">
            <a:extLst>
              <a:ext uri="{FF2B5EF4-FFF2-40B4-BE49-F238E27FC236}">
                <a16:creationId xmlns:a16="http://schemas.microsoft.com/office/drawing/2014/main" id="{D9EBC001-160D-1141-8ABB-C7762A491A5A}"/>
              </a:ext>
            </a:extLst>
          </p:cNvPr>
          <p:cNvSpPr txBox="1"/>
          <p:nvPr/>
        </p:nvSpPr>
        <p:spPr>
          <a:xfrm>
            <a:off x="2920083" y="1263104"/>
            <a:ext cx="5852160" cy="1354217"/>
          </a:xfrm>
          <a:prstGeom prst="rect">
            <a:avLst/>
          </a:prstGeom>
          <a:noFill/>
        </p:spPr>
        <p:txBody>
          <a:bodyPr wrap="square">
            <a:spAutoFit/>
          </a:bodyPr>
          <a:lstStyle/>
          <a:p>
            <a:pPr marL="285750" indent="-285750" algn="l">
              <a:buFont typeface="Arial" panose="020B0604020202020204" pitchFamily="34" charset="0"/>
              <a:buChar char="•"/>
            </a:pPr>
            <a:r>
              <a:rPr lang="en-US" sz="2400" b="0" i="0" u="none" strike="noStrike" baseline="0" dirty="0">
                <a:latin typeface="Arial" panose="020B0604020202020204" pitchFamily="34" charset="0"/>
                <a:cs typeface="Arial" panose="020B0604020202020204" pitchFamily="34" charset="0"/>
              </a:rPr>
              <a:t>Think about </a:t>
            </a:r>
            <a:r>
              <a:rPr lang="en-US" sz="2400" b="1" i="0" u="none" strike="noStrike" baseline="0" dirty="0">
                <a:latin typeface="Arial" panose="020B0604020202020204" pitchFamily="34" charset="0"/>
                <a:cs typeface="Arial" panose="020B0604020202020204" pitchFamily="34" charset="0"/>
              </a:rPr>
              <a:t>teamwork </a:t>
            </a:r>
            <a:r>
              <a:rPr lang="en-US" sz="2400" b="0" i="0" u="none" strike="noStrike" baseline="0" dirty="0">
                <a:latin typeface="Arial" panose="020B0604020202020204" pitchFamily="34" charset="0"/>
                <a:cs typeface="Arial" panose="020B0604020202020204" pitchFamily="34" charset="0"/>
              </a:rPr>
              <a:t>and your team.</a:t>
            </a:r>
          </a:p>
          <a:p>
            <a:pPr algn="l"/>
            <a:endParaRPr lang="en-US" sz="1000" b="0" i="0" u="none" strike="noStrike" baseline="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400" b="0" i="0" u="none" strike="noStrike" baseline="0" dirty="0">
                <a:latin typeface="Arial" panose="020B0604020202020204" pitchFamily="34" charset="0"/>
                <a:cs typeface="Arial" panose="020B0604020202020204" pitchFamily="34" charset="0"/>
              </a:rPr>
              <a:t>Record examples of how your team has learned to work together.</a:t>
            </a:r>
            <a:endParaRPr lang="en-US" sz="2400" dirty="0">
              <a:latin typeface="Arial" panose="020B0604020202020204" pitchFamily="34" charset="0"/>
              <a:cs typeface="Arial" panose="020B0604020202020204" pitchFamily="34" charset="0"/>
            </a:endParaRPr>
          </a:p>
        </p:txBody>
      </p:sp>
      <p:pic>
        <p:nvPicPr>
          <p:cNvPr id="13" name="Picture 12" descr="Icon&#10;&#10;Description automatically generated">
            <a:extLst>
              <a:ext uri="{FF2B5EF4-FFF2-40B4-BE49-F238E27FC236}">
                <a16:creationId xmlns:a16="http://schemas.microsoft.com/office/drawing/2014/main" id="{59DE4008-FFBB-9DBD-BBEA-2E6FCA44910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2910" y="1127761"/>
            <a:ext cx="2011680" cy="2011680"/>
          </a:xfrm>
          <a:prstGeom prst="rect">
            <a:avLst/>
          </a:prstGeom>
        </p:spPr>
      </p:pic>
    </p:spTree>
    <p:extLst>
      <p:ext uri="{BB962C8B-B14F-4D97-AF65-F5344CB8AC3E}">
        <p14:creationId xmlns:p14="http://schemas.microsoft.com/office/powerpoint/2010/main" val="227772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4</a:t>
            </a:fld>
            <a:endParaRPr lang="en-US"/>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28650" y="1541735"/>
            <a:ext cx="7709807" cy="762634"/>
          </a:xfrm>
        </p:spPr>
        <p:txBody>
          <a:bodyPr>
            <a:noAutofit/>
          </a:bodyPr>
          <a:lstStyle/>
          <a:p>
            <a:pPr algn="l"/>
            <a:r>
              <a:rPr lang="en-US" sz="2600" b="0" i="0" u="none" strike="noStrike" baseline="0" dirty="0">
                <a:latin typeface="Arial" panose="020B0604020202020204" pitchFamily="34" charset="0"/>
                <a:cs typeface="Arial" panose="020B0604020202020204" pitchFamily="34" charset="0"/>
              </a:rPr>
              <a:t>Open the SPIKE™ Prime app. Find your lesson.</a:t>
            </a:r>
            <a:endParaRPr lang="en-US" sz="26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Guided Mission</a:t>
            </a:r>
          </a:p>
        </p:txBody>
      </p:sp>
      <p:sp>
        <p:nvSpPr>
          <p:cNvPr id="15" name="Text Placeholder 5">
            <a:extLst>
              <a:ext uri="{FF2B5EF4-FFF2-40B4-BE49-F238E27FC236}">
                <a16:creationId xmlns:a16="http://schemas.microsoft.com/office/drawing/2014/main" id="{15790FC9-2581-40A9-831C-A5B74FAD4634}"/>
              </a:ext>
            </a:extLst>
          </p:cNvPr>
          <p:cNvSpPr txBox="1">
            <a:spLocks/>
          </p:cNvSpPr>
          <p:nvPr/>
        </p:nvSpPr>
        <p:spPr>
          <a:xfrm>
            <a:off x="628650" y="4042932"/>
            <a:ext cx="7920790" cy="16524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0" i="0" u="none" strike="noStrike" baseline="0" dirty="0">
                <a:solidFill>
                  <a:srgbClr val="211D1E"/>
                </a:solidFill>
                <a:latin typeface="Arial" panose="020B0604020202020204" pitchFamily="34" charset="0"/>
                <a:cs typeface="Arial" panose="020B0604020202020204" pitchFamily="34" charset="0"/>
              </a:rPr>
              <a:t>Read over the guided mission. </a:t>
            </a:r>
          </a:p>
          <a:p>
            <a:r>
              <a:rPr lang="en-US" sz="2600" b="0" i="0" u="none" strike="noStrike" baseline="0" dirty="0">
                <a:solidFill>
                  <a:srgbClr val="211D1E"/>
                </a:solidFill>
                <a:latin typeface="Arial" panose="020B0604020202020204" pitchFamily="34" charset="0"/>
                <a:cs typeface="Arial" panose="020B0604020202020204" pitchFamily="34" charset="0"/>
              </a:rPr>
              <a:t>Have fun practicing this guided mission until it works perfectly! </a:t>
            </a:r>
            <a:endParaRPr lang="en-US"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38E295E-DD99-6394-4334-154D13735DCE}"/>
              </a:ext>
            </a:extLst>
          </p:cNvPr>
          <p:cNvPicPr>
            <a:picLocks noChangeAspect="1"/>
          </p:cNvPicPr>
          <p:nvPr/>
        </p:nvPicPr>
        <p:blipFill>
          <a:blip r:embed="rId3"/>
          <a:stretch>
            <a:fillRect/>
          </a:stretch>
        </p:blipFill>
        <p:spPr>
          <a:xfrm>
            <a:off x="776527" y="2184351"/>
            <a:ext cx="4742308" cy="1645920"/>
          </a:xfrm>
          <a:prstGeom prst="rect">
            <a:avLst/>
          </a:prstGeom>
        </p:spPr>
      </p:pic>
      <p:pic>
        <p:nvPicPr>
          <p:cNvPr id="7" name="Picture 6">
            <a:extLst>
              <a:ext uri="{FF2B5EF4-FFF2-40B4-BE49-F238E27FC236}">
                <a16:creationId xmlns:a16="http://schemas.microsoft.com/office/drawing/2014/main" id="{68765161-6950-223C-FB43-B424CDEA4C9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38172" y="2184351"/>
            <a:ext cx="3708400" cy="1900053"/>
          </a:xfrm>
          <a:prstGeom prst="rect">
            <a:avLst/>
          </a:prstGeom>
        </p:spPr>
      </p:pic>
    </p:spTree>
    <p:extLst>
      <p:ext uri="{BB962C8B-B14F-4D97-AF65-F5344CB8AC3E}">
        <p14:creationId xmlns:p14="http://schemas.microsoft.com/office/powerpoint/2010/main" val="7736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5</a:t>
            </a:fld>
            <a:endParaRPr lang="en-US"/>
          </a:p>
        </p:txBody>
      </p:sp>
      <p:pic>
        <p:nvPicPr>
          <p:cNvPr id="7" name="Picture 6">
            <a:extLst>
              <a:ext uri="{FF2B5EF4-FFF2-40B4-BE49-F238E27FC236}">
                <a16:creationId xmlns:a16="http://schemas.microsoft.com/office/drawing/2014/main" id="{F16C5929-82C8-7F0A-EA50-0FF5C0ED8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8333" y="437779"/>
            <a:ext cx="8439623" cy="5943600"/>
          </a:xfrm>
          <a:prstGeom prst="rect">
            <a:avLst/>
          </a:prstGeom>
        </p:spPr>
      </p:pic>
      <p:sp>
        <p:nvSpPr>
          <p:cNvPr id="8" name="Rectangle: Rounded Corners 7">
            <a:extLst>
              <a:ext uri="{FF2B5EF4-FFF2-40B4-BE49-F238E27FC236}">
                <a16:creationId xmlns:a16="http://schemas.microsoft.com/office/drawing/2014/main" id="{17F6A419-FFA3-3D6E-EF06-F6E30C22187A}"/>
              </a:ext>
            </a:extLst>
          </p:cNvPr>
          <p:cNvSpPr/>
          <p:nvPr/>
        </p:nvSpPr>
        <p:spPr>
          <a:xfrm>
            <a:off x="7503915" y="95213"/>
            <a:ext cx="1542657" cy="1005840"/>
          </a:xfrm>
          <a:prstGeom prst="roundRect">
            <a:avLst/>
          </a:prstGeom>
          <a:solidFill>
            <a:schemeClr val="bg1"/>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tx1"/>
              </a:solidFill>
              <a:latin typeface="Helvetica Neue" panose="02000503000000020004"/>
            </a:endParaRPr>
          </a:p>
          <a:p>
            <a:r>
              <a:rPr lang="en-US" sz="1100" b="1" dirty="0">
                <a:solidFill>
                  <a:schemeClr val="tx1"/>
                </a:solidFill>
                <a:latin typeface="Helvetica Neue" panose="02000503000000020004"/>
              </a:rPr>
              <a:t>Robot </a:t>
            </a:r>
          </a:p>
          <a:p>
            <a:r>
              <a:rPr lang="en-US" sz="1100" b="1" dirty="0">
                <a:solidFill>
                  <a:schemeClr val="tx1"/>
                </a:solidFill>
                <a:latin typeface="Helvetica Neue" panose="02000503000000020004"/>
              </a:rPr>
              <a:t>Game</a:t>
            </a:r>
          </a:p>
          <a:p>
            <a:r>
              <a:rPr lang="en-US" sz="1100" b="1" dirty="0">
                <a:solidFill>
                  <a:schemeClr val="tx1"/>
                </a:solidFill>
                <a:latin typeface="Helvetica Neue" panose="02000503000000020004"/>
              </a:rPr>
              <a:t>Rulebook</a:t>
            </a:r>
          </a:p>
          <a:p>
            <a:r>
              <a:rPr lang="en-US" sz="1100" b="1" dirty="0">
                <a:solidFill>
                  <a:schemeClr val="tx1"/>
                </a:solidFill>
                <a:latin typeface="Helvetica Neue" panose="02000503000000020004"/>
              </a:rPr>
              <a:t>page 10</a:t>
            </a:r>
          </a:p>
          <a:p>
            <a:pPr algn="r"/>
            <a:endParaRPr lang="en-US" sz="1000" b="1" dirty="0">
              <a:solidFill>
                <a:schemeClr val="tx1"/>
              </a:solidFill>
              <a:latin typeface="Helvetica Neue" panose="02000503000000020004"/>
            </a:endParaRPr>
          </a:p>
        </p:txBody>
      </p:sp>
      <p:pic>
        <p:nvPicPr>
          <p:cNvPr id="9" name="Picture 8">
            <a:extLst>
              <a:ext uri="{FF2B5EF4-FFF2-40B4-BE49-F238E27FC236}">
                <a16:creationId xmlns:a16="http://schemas.microsoft.com/office/drawing/2014/main" id="{6789617C-2677-3AF2-84EA-92697EFFBC8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23322" y="181661"/>
            <a:ext cx="616064" cy="822960"/>
          </a:xfrm>
          <a:prstGeom prst="rect">
            <a:avLst/>
          </a:prstGeom>
          <a:ln>
            <a:solidFill>
              <a:srgbClr val="FF0000"/>
            </a:solidFill>
          </a:ln>
        </p:spPr>
      </p:pic>
    </p:spTree>
    <p:extLst>
      <p:ext uri="{BB962C8B-B14F-4D97-AF65-F5344CB8AC3E}">
        <p14:creationId xmlns:p14="http://schemas.microsoft.com/office/powerpoint/2010/main" val="1945238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6</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158044" y="117566"/>
            <a:ext cx="2833512" cy="5955856"/>
          </a:xfrm>
        </p:spPr>
        <p:txBody>
          <a:bodyPr>
            <a:normAutofit/>
          </a:bodyPr>
          <a:lstStyle/>
          <a:p>
            <a:r>
              <a:rPr lang="en-US" dirty="0">
                <a:solidFill>
                  <a:srgbClr val="ED1C24"/>
                </a:solidFill>
                <a:latin typeface="Arial" panose="020B0604020202020204" pitchFamily="34" charset="0"/>
                <a:cs typeface="Arial" panose="020B0604020202020204" pitchFamily="34" charset="0"/>
              </a:rPr>
              <a:t>Guided Mission:</a:t>
            </a:r>
            <a:br>
              <a:rPr lang="en-US" dirty="0">
                <a:solidFill>
                  <a:srgbClr val="ED1C24"/>
                </a:solidFill>
                <a:latin typeface="Arial" panose="020B0604020202020204" pitchFamily="34" charset="0"/>
                <a:cs typeface="Arial" panose="020B0604020202020204" pitchFamily="34" charset="0"/>
              </a:rPr>
            </a:br>
            <a:r>
              <a:rPr lang="en-US" dirty="0">
                <a:solidFill>
                  <a:srgbClr val="ED1C24"/>
                </a:solidFill>
                <a:latin typeface="Arial" panose="020B0604020202020204" pitchFamily="34" charset="0"/>
                <a:cs typeface="Arial" panose="020B0604020202020204" pitchFamily="34" charset="0"/>
              </a:rPr>
              <a:t> </a:t>
            </a:r>
            <a:br>
              <a:rPr lang="en-US" dirty="0">
                <a:solidFill>
                  <a:srgbClr val="ED1C24"/>
                </a:solidFill>
              </a:rPr>
            </a:br>
            <a:r>
              <a:rPr lang="en-US" dirty="0">
                <a:solidFill>
                  <a:srgbClr val="ED1C24"/>
                </a:solidFill>
                <a:latin typeface="Arial Narrow" panose="020B0606020202030204" pitchFamily="34" charset="0"/>
              </a:rPr>
              <a:t>Mission 5 Smart Grid</a:t>
            </a:r>
          </a:p>
        </p:txBody>
      </p:sp>
      <p:pic>
        <p:nvPicPr>
          <p:cNvPr id="5" name="Picture 4">
            <a:extLst>
              <a:ext uri="{FF2B5EF4-FFF2-40B4-BE49-F238E27FC236}">
                <a16:creationId xmlns:a16="http://schemas.microsoft.com/office/drawing/2014/main" id="{D65369BE-B53C-5A46-70CA-8B8352F62D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48219" y="0"/>
            <a:ext cx="6219825" cy="6219825"/>
          </a:xfrm>
          <a:prstGeom prst="rect">
            <a:avLst/>
          </a:prstGeom>
        </p:spPr>
      </p:pic>
    </p:spTree>
    <p:extLst>
      <p:ext uri="{BB962C8B-B14F-4D97-AF65-F5344CB8AC3E}">
        <p14:creationId xmlns:p14="http://schemas.microsoft.com/office/powerpoint/2010/main" val="3210437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117566"/>
            <a:ext cx="7886700" cy="1345474"/>
          </a:xfrm>
        </p:spPr>
        <p:txBody>
          <a:bodyPr>
            <a:normAutofit/>
          </a:bodyPr>
          <a:lstStyle/>
          <a:p>
            <a:r>
              <a:rPr lang="en-US" dirty="0">
                <a:solidFill>
                  <a:srgbClr val="ED1C24"/>
                </a:solidFill>
                <a:latin typeface="Arial" panose="020B0604020202020204" pitchFamily="34" charset="0"/>
                <a:cs typeface="Arial" panose="020B0604020202020204" pitchFamily="34" charset="0"/>
              </a:rPr>
              <a:t>Guided Mission: </a:t>
            </a:r>
            <a:br>
              <a:rPr lang="en-US" dirty="0">
                <a:solidFill>
                  <a:srgbClr val="ED1C24"/>
                </a:solidFill>
              </a:rPr>
            </a:br>
            <a:r>
              <a:rPr lang="en-US" dirty="0">
                <a:solidFill>
                  <a:srgbClr val="ED1C24"/>
                </a:solidFill>
                <a:latin typeface="Arial Narrow" panose="020B0606020202030204" pitchFamily="34" charset="0"/>
              </a:rPr>
              <a:t>Mission 5 Smart Grid</a:t>
            </a:r>
          </a:p>
        </p:txBody>
      </p:sp>
      <p:pic>
        <p:nvPicPr>
          <p:cNvPr id="5" name="Picture 4">
            <a:extLst>
              <a:ext uri="{FF2B5EF4-FFF2-40B4-BE49-F238E27FC236}">
                <a16:creationId xmlns:a16="http://schemas.microsoft.com/office/drawing/2014/main" id="{CB9C44AE-0957-F434-65B8-A781EC8B92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5759" y="1296443"/>
            <a:ext cx="6879786" cy="4754880"/>
          </a:xfrm>
          <a:prstGeom prst="rect">
            <a:avLst/>
          </a:prstGeom>
        </p:spPr>
      </p:pic>
    </p:spTree>
    <p:extLst>
      <p:ext uri="{BB962C8B-B14F-4D97-AF65-F5344CB8AC3E}">
        <p14:creationId xmlns:p14="http://schemas.microsoft.com/office/powerpoint/2010/main" val="43822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8</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117566"/>
            <a:ext cx="7886700" cy="1345474"/>
          </a:xfrm>
        </p:spPr>
        <p:txBody>
          <a:bodyPr>
            <a:normAutofit/>
          </a:bodyPr>
          <a:lstStyle/>
          <a:p>
            <a:r>
              <a:rPr lang="en-US" dirty="0">
                <a:solidFill>
                  <a:srgbClr val="ED1C24"/>
                </a:solidFill>
                <a:latin typeface="Arial" panose="020B0604020202020204" pitchFamily="34" charset="0"/>
                <a:cs typeface="Arial" panose="020B0604020202020204" pitchFamily="34" charset="0"/>
              </a:rPr>
              <a:t>Guided Mission: </a:t>
            </a:r>
            <a:br>
              <a:rPr lang="en-US" dirty="0">
                <a:solidFill>
                  <a:srgbClr val="ED1C24"/>
                </a:solidFill>
              </a:rPr>
            </a:br>
            <a:r>
              <a:rPr lang="en-US" dirty="0">
                <a:solidFill>
                  <a:srgbClr val="ED1C24"/>
                </a:solidFill>
                <a:latin typeface="Arial Narrow" panose="020B0606020202030204" pitchFamily="34" charset="0"/>
              </a:rPr>
              <a:t>Mission 5 Smart Grid</a:t>
            </a:r>
          </a:p>
        </p:txBody>
      </p:sp>
      <p:pic>
        <p:nvPicPr>
          <p:cNvPr id="5" name="Picture 4">
            <a:extLst>
              <a:ext uri="{FF2B5EF4-FFF2-40B4-BE49-F238E27FC236}">
                <a16:creationId xmlns:a16="http://schemas.microsoft.com/office/drawing/2014/main" id="{7194C3ED-DBD6-9A31-3F66-45CDFE91DE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097" y="1553352"/>
            <a:ext cx="9144000" cy="4221632"/>
          </a:xfrm>
          <a:prstGeom prst="rect">
            <a:avLst/>
          </a:prstGeom>
        </p:spPr>
      </p:pic>
    </p:spTree>
    <p:extLst>
      <p:ext uri="{BB962C8B-B14F-4D97-AF65-F5344CB8AC3E}">
        <p14:creationId xmlns:p14="http://schemas.microsoft.com/office/powerpoint/2010/main" val="242043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9</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117566"/>
            <a:ext cx="7886700" cy="1345474"/>
          </a:xfrm>
        </p:spPr>
        <p:txBody>
          <a:bodyPr>
            <a:normAutofit/>
          </a:bodyPr>
          <a:lstStyle/>
          <a:p>
            <a:r>
              <a:rPr lang="en-US" dirty="0">
                <a:solidFill>
                  <a:srgbClr val="ED1C24"/>
                </a:solidFill>
                <a:latin typeface="Arial" panose="020B0604020202020204" pitchFamily="34" charset="0"/>
                <a:cs typeface="Arial" panose="020B0604020202020204" pitchFamily="34" charset="0"/>
              </a:rPr>
              <a:t>Guided Mission: </a:t>
            </a:r>
            <a:br>
              <a:rPr lang="en-US" dirty="0">
                <a:solidFill>
                  <a:srgbClr val="ED1C24"/>
                </a:solidFill>
              </a:rPr>
            </a:br>
            <a:r>
              <a:rPr lang="en-US" dirty="0">
                <a:solidFill>
                  <a:srgbClr val="ED1C24"/>
                </a:solidFill>
                <a:latin typeface="Arial Narrow" panose="020B0606020202030204" pitchFamily="34" charset="0"/>
              </a:rPr>
              <a:t>Mission 5 Smart Grid</a:t>
            </a:r>
          </a:p>
        </p:txBody>
      </p:sp>
      <p:pic>
        <p:nvPicPr>
          <p:cNvPr id="5" name="Picture 4">
            <a:extLst>
              <a:ext uri="{FF2B5EF4-FFF2-40B4-BE49-F238E27FC236}">
                <a16:creationId xmlns:a16="http://schemas.microsoft.com/office/drawing/2014/main" id="{F161EEE5-49E6-31AA-1E4B-6771C1806B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979" y="1463024"/>
            <a:ext cx="9052560" cy="3982688"/>
          </a:xfrm>
          <a:prstGeom prst="rect">
            <a:avLst/>
          </a:prstGeom>
        </p:spPr>
      </p:pic>
    </p:spTree>
    <p:extLst>
      <p:ext uri="{BB962C8B-B14F-4D97-AF65-F5344CB8AC3E}">
        <p14:creationId xmlns:p14="http://schemas.microsoft.com/office/powerpoint/2010/main" val="1261650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A997C5561FD94D82BEA37A4242D399" ma:contentTypeVersion="17" ma:contentTypeDescription="Create a new document." ma:contentTypeScope="" ma:versionID="6ddc0be8eeab505eaafe357cdcec153a">
  <xsd:schema xmlns:xsd="http://www.w3.org/2001/XMLSchema" xmlns:xs="http://www.w3.org/2001/XMLSchema" xmlns:p="http://schemas.microsoft.com/office/2006/metadata/properties" xmlns:ns2="7c8aad47-528b-43f4-b615-4953615f0d4f" xmlns:ns3="c7bc20cd-f3b5-4cb9-9099-b7d1e4c3c983" xmlns:ns4="0bfdc619-4bd5-4a26-8e37-4be4446dc23a" targetNamespace="http://schemas.microsoft.com/office/2006/metadata/properties" ma:root="true" ma:fieldsID="d9db02e48974a0d7b6c19b36e012dbe7" ns2:_="" ns3:_="" ns4:_="">
    <xsd:import namespace="7c8aad47-528b-43f4-b615-4953615f0d4f"/>
    <xsd:import namespace="c7bc20cd-f3b5-4cb9-9099-b7d1e4c3c983"/>
    <xsd:import namespace="0bfdc619-4bd5-4a26-8e37-4be4446dc2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aad47-528b-43f4-b615-4953615f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7c8aad47-528b-43f4-b615-4953615f0d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C848F61F-45C2-476D-ACA1-AF3B93DD6F50}"/>
</file>

<file path=customXml/itemProps3.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8a1be8e-ceb0-4d64-90f3-74f22257285b"/>
    <ds:schemaRef ds:uri="0bfdc619-4bd5-4a26-8e37-4be4446dc23a"/>
  </ds:schemaRefs>
</ds:datastoreItem>
</file>

<file path=docProps/app.xml><?xml version="1.0" encoding="utf-8"?>
<Properties xmlns="http://schemas.openxmlformats.org/officeDocument/2006/extended-properties" xmlns:vt="http://schemas.openxmlformats.org/officeDocument/2006/docPropsVTypes">
  <Template>Office Theme</Template>
  <TotalTime>8413</TotalTime>
  <Words>1239</Words>
  <Application>Microsoft Office PowerPoint</Application>
  <PresentationFormat>On-screen Show (4:3)</PresentationFormat>
  <Paragraphs>142</Paragraphs>
  <Slides>21</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Arial Narrow</vt:lpstr>
      <vt:lpstr>Arial-BoldMT</vt:lpstr>
      <vt:lpstr>ArialMT</vt:lpstr>
      <vt:lpstr>Calibri</vt:lpstr>
      <vt:lpstr>Chantal Light</vt:lpstr>
      <vt:lpstr>Helvetica Neue</vt:lpstr>
      <vt:lpstr>Roboto</vt:lpstr>
      <vt:lpstr>Roboto Medium</vt:lpstr>
      <vt:lpstr>Office Theme</vt:lpstr>
      <vt:lpstr>1_Office Theme</vt:lpstr>
      <vt:lpstr>PowerPoint Presentation</vt:lpstr>
      <vt:lpstr>Session Overview</vt:lpstr>
      <vt:lpstr>Introduction</vt:lpstr>
      <vt:lpstr>Guided Mission</vt:lpstr>
      <vt:lpstr>PowerPoint Presentation</vt:lpstr>
      <vt:lpstr>Guided Mission:   Mission 5 Smart Grid</vt:lpstr>
      <vt:lpstr>Guided Mission:  Mission 5 Smart Grid</vt:lpstr>
      <vt:lpstr>Guided Mission:  Mission 5 Smart Grid</vt:lpstr>
      <vt:lpstr>Guided Mission:  Mission 5 Smart Grid</vt:lpstr>
      <vt:lpstr>Guided Mission:  Mission 5 Smart Grid</vt:lpstr>
      <vt:lpstr>Guided Mission:  Mission 5 Smart Grid</vt:lpstr>
      <vt:lpstr>Reflection Questions</vt:lpstr>
      <vt:lpstr>Investigations</vt:lpstr>
      <vt:lpstr>Investigations</vt:lpstr>
      <vt:lpstr>Investigations</vt:lpstr>
      <vt:lpstr>Share</vt:lpstr>
      <vt:lpstr>Reflection Questions</vt:lpstr>
      <vt:lpstr>Career Connections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25</cp:revision>
  <dcterms:created xsi:type="dcterms:W3CDTF">2020-04-21T20:33:01Z</dcterms:created>
  <dcterms:modified xsi:type="dcterms:W3CDTF">2022-07-25T17:47:14Z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0x01010008A997C5561FD94D82BEA37A4242D399</vt:lpwstr>
  </property>
  <property fmtid="{D5CDD505-2E9C-101B-9397-08002B2CF9AE}" pid="3" name="MediaServiceImageTags">
    <vt:lpwstr/>
  </property>
</Properties>
</file>