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1"/>
  </p:notesMasterIdLst>
  <p:sldIdLst>
    <p:sldId id="259" r:id="rId6"/>
    <p:sldId id="260" r:id="rId7"/>
    <p:sldId id="261" r:id="rId8"/>
    <p:sldId id="311" r:id="rId9"/>
    <p:sldId id="315" r:id="rId10"/>
    <p:sldId id="322" r:id="rId11"/>
    <p:sldId id="293" r:id="rId12"/>
    <p:sldId id="287" r:id="rId13"/>
    <p:sldId id="320" r:id="rId14"/>
    <p:sldId id="307" r:id="rId15"/>
    <p:sldId id="296" r:id="rId16"/>
    <p:sldId id="291" r:id="rId17"/>
    <p:sldId id="321" r:id="rId18"/>
    <p:sldId id="282" r:id="rId19"/>
    <p:sldId id="30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0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8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DEAC1-832D-4C99-A9D5-6C749E5E2C66}" v="1" dt="2022-07-25T17:37:31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73" autoAdjust="0"/>
  </p:normalViewPr>
  <p:slideViewPr>
    <p:cSldViewPr snapToGrid="0">
      <p:cViewPr varScale="1">
        <p:scale>
          <a:sx n="70" d="100"/>
          <a:sy n="70" d="100"/>
        </p:scale>
        <p:origin x="1810" y="43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786DEAC1-832D-4C99-A9D5-6C749E5E2C66}"/>
    <pc:docChg chg="modSld">
      <pc:chgData name="Tammy Pankey" userId="89b84b47-0384-4d66-b56e-dc00ebdb68cf" providerId="ADAL" clId="{786DEAC1-832D-4C99-A9D5-6C749E5E2C66}" dt="2022-07-25T17:37:15.507" v="0" actId="1076"/>
      <pc:docMkLst>
        <pc:docMk/>
      </pc:docMkLst>
      <pc:sldChg chg="modSp mod">
        <pc:chgData name="Tammy Pankey" userId="89b84b47-0384-4d66-b56e-dc00ebdb68cf" providerId="ADAL" clId="{786DEAC1-832D-4C99-A9D5-6C749E5E2C66}" dt="2022-07-25T17:37:15.507" v="0" actId="1076"/>
        <pc:sldMkLst>
          <pc:docMk/>
          <pc:sldMk cId="3743200560" sldId="259"/>
        </pc:sldMkLst>
        <pc:spChg chg="mod">
          <ac:chgData name="Tammy Pankey" userId="89b84b47-0384-4d66-b56e-dc00ebdb68cf" providerId="ADAL" clId="{786DEAC1-832D-4C99-A9D5-6C749E5E2C66}" dt="2022-07-25T17:37:15.507" v="0" actId="1076"/>
          <ac:spMkLst>
            <pc:docMk/>
            <pc:sldMk cId="3743200560" sldId="259"/>
            <ac:spMk id="5" creationId="{F3B760C1-7E25-45A7-B891-53C58D074E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Il1dBXkDQ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ZfskvPZHKnA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Be What?! | Electrician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https://www.youtube.com/watch?v=8Il1dBXkDQ4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5:28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 in the Life of an Electrician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https://www.youtube.com/watch?v=ZfskvPZHKnA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3:12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Use the Core Values where appropriate to encourage the team. To celebrate the team learning these important values, highlight examples of these principles being demonstrated by the team.</a:t>
            </a: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Have the team discuss how the guided mission is an example of </a:t>
            </a:r>
            <a:r>
              <a:rPr lang="en-US" sz="1800" b="0" i="1" u="none" strike="noStrike" baseline="0" dirty="0" err="1">
                <a:solidFill>
                  <a:srgbClr val="211D1E"/>
                </a:solidFill>
                <a:latin typeface="Arial" panose="020B0604020202020204" pitchFamily="34" charset="0"/>
              </a:rPr>
              <a:t>Coopertition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®.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think about strategy when choosing missions to solve.  Multiple missions can be completed on the same run to save time.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team to discuss how their program works. Break the program into blocks that control one movement.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Treat the Robot Game like a sport. The team needs to practice, practice, practice to perform well in the Robot Game.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Where the robot starts in a launch area strongly influences where it ends.  Have the team keep good notes about where the robot is placed.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5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4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can create a survey to evaluate their solution or ask for feedback from someone who is an expert or user for their chosen problem.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iterate and improve their Innovation Project solution following feedback from others.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Collect the remaining bricks from Bag 14 in a sealed plastic bag. The team does NOT have to use all the bricks.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Keep the brick model made by the team representing their Innovation Project solution for the Robot Game.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could go through multiple cycles of the engineering design process as they test and improve their Innovation Project solution.</a:t>
            </a: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Keep the white brick model made by the team representing their Innovation Project 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Collect the remaining white bricks from Bag 14 in a sealed plastic bag. They do NOT have to use all the white bricks.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195BA-E81C-1ABB-962C-E60B458D6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52" y="2465232"/>
            <a:ext cx="3549875" cy="2366583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8CCE88-462B-3041-8EC1-A38C25E56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6" t="30941" r="22892" b="-245"/>
          <a:stretch/>
        </p:blipFill>
        <p:spPr>
          <a:xfrm>
            <a:off x="3200400" y="0"/>
            <a:ext cx="5943600" cy="3657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56857" y="3053620"/>
            <a:ext cx="4387143" cy="23821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Continue</a:t>
            </a: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Creating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3056344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250" dirty="0">
                <a:solidFill>
                  <a:srgbClr val="EC2027"/>
                </a:solidFill>
                <a:latin typeface="Roboto" pitchFamily="2" charset="0"/>
                <a:ea typeface="Roboto" pitchFamily="2" charset="0"/>
              </a:rPr>
              <a:t>Session 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3AC4A-69E0-C943-9B18-78347663B2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89" y="5555164"/>
            <a:ext cx="1638221" cy="1117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8D74D-BF22-0648-A33B-F9B5C97180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631984"/>
            <a:ext cx="3100472" cy="936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362" y="990600"/>
            <a:ext cx="7589520" cy="3179976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together at the mat. </a:t>
            </a:r>
          </a:p>
          <a:p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Show any missions you are working on or have completed.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Discuss how you will share your solution and project plan with others.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 reflection questions.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up your space.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469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6E752-4B9B-BF16-2FE4-146D740086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33" y="3855059"/>
            <a:ext cx="734608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5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4514" y="1335906"/>
            <a:ext cx="3537858" cy="4372359"/>
          </a:xfrm>
        </p:spPr>
        <p:txBody>
          <a:bodyPr>
            <a:noAutofit/>
          </a:bodyPr>
          <a:lstStyle/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realistically implement your Innovation Project solution? </a:t>
            </a:r>
          </a:p>
          <a:p>
            <a:endParaRPr lang="en-US" sz="26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your </a:t>
            </a:r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Innovation Project solution be manufactured?  What would it cost?</a:t>
            </a:r>
            <a:endParaRPr lang="en-US" sz="26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Reflection Questions</a:t>
            </a: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0DFE9CF-8E4A-4F05-B167-AED156197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79961" y="4248429"/>
            <a:ext cx="1711778" cy="1876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405C1-8B8C-5E8F-1A4B-535416E49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64" y="1190696"/>
            <a:ext cx="4146899" cy="457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2" y="296083"/>
            <a:ext cx="5173436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Career Connections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2470C2B-5429-42D3-A809-627921F5C5AB}"/>
              </a:ext>
            </a:extLst>
          </p:cNvPr>
          <p:cNvSpPr txBox="1">
            <a:spLocks/>
          </p:cNvSpPr>
          <p:nvPr/>
        </p:nvSpPr>
        <p:spPr>
          <a:xfrm>
            <a:off x="915164" y="1038127"/>
            <a:ext cx="2804142" cy="964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Warehouse Worker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1E321E-45F1-4221-AD2E-1FC7A23639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343" y="1898157"/>
            <a:ext cx="6516410" cy="112807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baseline="0" dirty="0">
                <a:latin typeface="Helvetica Neue" panose="02000503000000020004"/>
              </a:rPr>
              <a:t>Role: 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 electrician ensures homes are wired correctly so that people can use electricity to power their electronics and lights.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3770E9-C593-4B88-AE08-81DBAA098A9B}"/>
              </a:ext>
            </a:extLst>
          </p:cNvPr>
          <p:cNvSpPr/>
          <p:nvPr/>
        </p:nvSpPr>
        <p:spPr>
          <a:xfrm>
            <a:off x="849000" y="936528"/>
            <a:ext cx="2804142" cy="961630"/>
          </a:xfrm>
          <a:prstGeom prst="round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90B74DA-B9CA-4B46-9FC4-74FC6252EFB1}"/>
              </a:ext>
            </a:extLst>
          </p:cNvPr>
          <p:cNvSpPr txBox="1">
            <a:spLocks/>
          </p:cNvSpPr>
          <p:nvPr/>
        </p:nvSpPr>
        <p:spPr>
          <a:xfrm>
            <a:off x="849001" y="936527"/>
            <a:ext cx="2936470" cy="961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Electrician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E2E78-0776-92A2-1D84-53356D55E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49" y="3073448"/>
            <a:ext cx="4328255" cy="301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BF69E-6BFE-434E-C75A-E073162BE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254" y="2959073"/>
            <a:ext cx="467198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Multimedia Resources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23558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E301-2DD2-4D86-86AD-49BCE4C01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logo are registered trademarks of For Inspiration and Recognition of Science and Technology (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).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baseline="30000" dirty="0">
                <a:latin typeface="Helvetica Neue" panose="02000503000000020004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and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MINDSTORMS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are registered trademarks of the LEGO Group.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 and SUPERPOWERED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SM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are jointly held trademarks of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SPIKE™ Prime is a trademark of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Education. All other trademarks are the property of their respective owners. ©2022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All rights reserved. </a:t>
            </a:r>
          </a:p>
          <a:p>
            <a:pPr marL="0" indent="0">
              <a:buNone/>
            </a:pPr>
            <a:endParaRPr lang="en-US" sz="1400" dirty="0">
              <a:latin typeface="Helvetica Neue" panose="02000503000000020004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E3B668-6132-AE57-CB31-10B7980C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176" y="1384630"/>
            <a:ext cx="30617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95705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502919" y="1515606"/>
            <a:ext cx="8138160" cy="210312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Outcomes </a:t>
            </a:r>
            <a:endParaRPr lang="en-US" sz="2000" b="0" i="0" u="none" strike="noStrike" baseline="0" dirty="0"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evaluate and improve on their Innovation Project 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baseline="0" dirty="0">
              <a:solidFill>
                <a:srgbClr val="211D1E"/>
              </a:solidFill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design robot attachments and create programs to solve missions. 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7216539-CB95-825E-C43C-2588F3F4A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4358437"/>
            <a:ext cx="8686800" cy="14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FB3A79-2435-438C-A577-C7C35503CB7A}"/>
              </a:ext>
            </a:extLst>
          </p:cNvPr>
          <p:cNvSpPr txBox="1">
            <a:spLocks/>
          </p:cNvSpPr>
          <p:nvPr/>
        </p:nvSpPr>
        <p:spPr>
          <a:xfrm>
            <a:off x="3404503" y="1127761"/>
            <a:ext cx="555443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889FA-B986-491E-AAEF-A874181BA7EC}"/>
              </a:ext>
            </a:extLst>
          </p:cNvPr>
          <p:cNvSpPr txBox="1"/>
          <p:nvPr/>
        </p:nvSpPr>
        <p:spPr>
          <a:xfrm>
            <a:off x="670287" y="1305975"/>
            <a:ext cx="4043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Reflect on </a:t>
            </a:r>
            <a:r>
              <a:rPr lang="en-US" sz="2400" b="1" i="1" u="none" strike="noStrike" baseline="0" dirty="0" err="1">
                <a:solidFill>
                  <a:srgbClr val="211D1E"/>
                </a:solidFill>
                <a:latin typeface="Helvetica Neue" panose="02000503000000020004"/>
              </a:rPr>
              <a:t>Coopertition</a:t>
            </a:r>
            <a:r>
              <a:rPr lang="en-US" sz="2400" b="1" i="0" u="none" strike="noStrike" baseline="30000" dirty="0">
                <a:solidFill>
                  <a:srgbClr val="211D1E"/>
                </a:solidFill>
                <a:latin typeface="Helvetica Neue" panose="02000503000000020004"/>
              </a:rPr>
              <a:t>®</a:t>
            </a:r>
            <a:r>
              <a:rPr lang="en-US" sz="24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BC2EE-8965-08B3-AA2E-C279A4209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914" y="1965520"/>
            <a:ext cx="5943600" cy="386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4" y="4317754"/>
            <a:ext cx="8686800" cy="17886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3C0328-D2A5-8E42-556A-C4C293EB9084}"/>
              </a:ext>
            </a:extLst>
          </p:cNvPr>
          <p:cNvSpPr txBox="1"/>
          <p:nvPr/>
        </p:nvSpPr>
        <p:spPr>
          <a:xfrm>
            <a:off x="670287" y="1999255"/>
            <a:ext cx="22906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Note ways your team will demonstrate this at an event. </a:t>
            </a:r>
          </a:p>
        </p:txBody>
      </p:sp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257BF-4AA1-85D0-744F-7D7211B7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2166" y="4102798"/>
            <a:ext cx="3240656" cy="21031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Solve Missions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A609E0-F97D-439F-A30F-F749A944E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0228" y="1225736"/>
            <a:ext cx="7478486" cy="1915986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 which mission to attempt next.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your mission strategy and plan.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any attachments you need to complete missions. 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Helvetica Neue" panose="02000503000000020004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3DBBD4-9BB1-CEEE-3570-070C63E8BEB8}"/>
              </a:ext>
            </a:extLst>
          </p:cNvPr>
          <p:cNvSpPr txBox="1">
            <a:spLocks/>
          </p:cNvSpPr>
          <p:nvPr/>
        </p:nvSpPr>
        <p:spPr>
          <a:xfrm>
            <a:off x="740228" y="3141722"/>
            <a:ext cx="5671457" cy="255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Iterate and refine your program so your robot completes the mission reliably. </a:t>
            </a:r>
          </a:p>
          <a:p>
            <a:r>
              <a:rPr lang="en-US" sz="28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sure to document your design process and testing for each mission! </a:t>
            </a:r>
          </a:p>
          <a:p>
            <a:endParaRPr lang="en-US" dirty="0">
              <a:solidFill>
                <a:srgbClr val="000000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7736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776E6-4D34-C426-FDCE-95397F34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66963" y="-1072312"/>
            <a:ext cx="5452534" cy="88816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83" y="220540"/>
            <a:ext cx="387531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Solve Missions</a:t>
            </a:r>
          </a:p>
        </p:txBody>
      </p:sp>
    </p:spTree>
    <p:extLst>
      <p:ext uri="{BB962C8B-B14F-4D97-AF65-F5344CB8AC3E}">
        <p14:creationId xmlns:p14="http://schemas.microsoft.com/office/powerpoint/2010/main" val="18081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C87ADF-8A1B-FC96-1799-B3AB160AD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5183"/>
            <a:ext cx="8961120" cy="4436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B798BC-0B3C-C5E3-FA44-A0E34E6617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113" y="462440"/>
            <a:ext cx="961131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46BDEE-057C-0A94-5654-D1D008963E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97" y="4044421"/>
            <a:ext cx="6035040" cy="21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6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89018-D32C-6337-903B-346AECE9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61" y="2558143"/>
            <a:ext cx="3605600" cy="35603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Reflection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0C1C8-BDCA-9DBF-60CB-034EAE0180DC}"/>
              </a:ext>
            </a:extLst>
          </p:cNvPr>
          <p:cNvSpPr txBox="1"/>
          <p:nvPr/>
        </p:nvSpPr>
        <p:spPr>
          <a:xfrm>
            <a:off x="628649" y="1221381"/>
            <a:ext cx="66538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How has your team used Core Values to develop your robot solution?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what order will you run the missions in the Robot Game?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9F61F-FDF1-C333-00C4-A948782FDF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6" t="8540" r="8011" b="7397"/>
          <a:stretch/>
        </p:blipFill>
        <p:spPr>
          <a:xfrm>
            <a:off x="1762128" y="3668290"/>
            <a:ext cx="33038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Evaluate &amp; Test Project Solution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127761"/>
            <a:ext cx="3202570" cy="4884563"/>
          </a:xfrm>
        </p:spPr>
        <p:txBody>
          <a:bodyPr>
            <a:noAutofit/>
          </a:bodyPr>
          <a:lstStyle/>
          <a:p>
            <a:r>
              <a:rPr lang="en-US" sz="25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plan to share about your solution with others! </a:t>
            </a:r>
          </a:p>
          <a:p>
            <a:r>
              <a:rPr lang="en-US" sz="25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your present solution. </a:t>
            </a:r>
          </a:p>
          <a:p>
            <a:r>
              <a:rPr lang="en-US" sz="25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Iterate and improve to make it better based on feedback. </a:t>
            </a:r>
          </a:p>
          <a:p>
            <a:r>
              <a:rPr lang="en-US" sz="25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if you can do any testing of your solution. 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183707-5ACC-B22C-735B-BB96D6D0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507" y="1403117"/>
            <a:ext cx="4937760" cy="425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60867" cy="831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Evaluate &amp; Test Project Solution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3F44B-A370-8C7C-F2E0-2CD620E3B58D}"/>
              </a:ext>
            </a:extLst>
          </p:cNvPr>
          <p:cNvSpPr txBox="1"/>
          <p:nvPr/>
        </p:nvSpPr>
        <p:spPr>
          <a:xfrm>
            <a:off x="718458" y="1092288"/>
            <a:ext cx="7783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Use the elements from Bag 14 to build a model that represents your Innovation Project solution.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03A3BB-3A39-DE63-BE99-98666324A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8"/>
          <a:stretch/>
        </p:blipFill>
        <p:spPr>
          <a:xfrm>
            <a:off x="1140824" y="1945057"/>
            <a:ext cx="6854636" cy="4488401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7217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c8aad47-528b-43f4-b615-4953615f0d4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997C5561FD94D82BEA37A4242D399" ma:contentTypeVersion="17" ma:contentTypeDescription="Create a new document." ma:contentTypeScope="" ma:versionID="6ddc0be8eeab505eaafe357cdcec153a">
  <xsd:schema xmlns:xsd="http://www.w3.org/2001/XMLSchema" xmlns:xs="http://www.w3.org/2001/XMLSchema" xmlns:p="http://schemas.microsoft.com/office/2006/metadata/properties" xmlns:ns2="7c8aad47-528b-43f4-b615-4953615f0d4f" xmlns:ns3="c7bc20cd-f3b5-4cb9-9099-b7d1e4c3c983" xmlns:ns4="0bfdc619-4bd5-4a26-8e37-4be4446dc23a" targetNamespace="http://schemas.microsoft.com/office/2006/metadata/properties" ma:root="true" ma:fieldsID="d9db02e48974a0d7b6c19b36e012dbe7" ns2:_="" ns3:_="" ns4:_="">
    <xsd:import namespace="7c8aad47-528b-43f4-b615-4953615f0d4f"/>
    <xsd:import namespace="c7bc20cd-f3b5-4cb9-9099-b7d1e4c3c983"/>
    <xsd:import namespace="0bfdc619-4bd5-4a26-8e37-4be4446dc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aad47-528b-43f4-b615-4953615f0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8a1be8e-ceb0-4d64-90f3-74f22257285b"/>
    <ds:schemaRef ds:uri="0bfdc619-4bd5-4a26-8e37-4be4446dc23a"/>
  </ds:schemaRefs>
</ds:datastoreItem>
</file>

<file path=customXml/itemProps2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43F50F-E132-4564-9777-C1106BF1699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9842</TotalTime>
  <Words>787</Words>
  <Application>Microsoft Office PowerPoint</Application>
  <PresentationFormat>On-screen Show (4:3)</PresentationFormat>
  <Paragraphs>97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Arial-BoldMT</vt:lpstr>
      <vt:lpstr>ArialMT</vt:lpstr>
      <vt:lpstr>Calibri</vt:lpstr>
      <vt:lpstr>Chantal Light</vt:lpstr>
      <vt:lpstr>Helvetica Neue</vt:lpstr>
      <vt:lpstr>Roboto</vt:lpstr>
      <vt:lpstr>Roboto Medium</vt:lpstr>
      <vt:lpstr>Office Theme</vt:lpstr>
      <vt:lpstr>1_Office Theme</vt:lpstr>
      <vt:lpstr>PowerPoint Presentation</vt:lpstr>
      <vt:lpstr>Session Overview</vt:lpstr>
      <vt:lpstr>Introduction</vt:lpstr>
      <vt:lpstr>Solve Missions</vt:lpstr>
      <vt:lpstr>Solve Missions</vt:lpstr>
      <vt:lpstr>PowerPoint Presentation</vt:lpstr>
      <vt:lpstr>Reflection Questions</vt:lpstr>
      <vt:lpstr>Evaluate &amp; Test Project Solution</vt:lpstr>
      <vt:lpstr>Evaluate &amp; Test Project Solution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31</cp:revision>
  <dcterms:created xsi:type="dcterms:W3CDTF">2020-04-21T20:33:01Z</dcterms:created>
  <dcterms:modified xsi:type="dcterms:W3CDTF">2022-07-25T17:37:34Z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0x01010008A997C5561FD94D82BEA37A4242D399</vt:lpwstr>
  </property>
  <property fmtid="{D5CDD505-2E9C-101B-9397-08002B2CF9AE}" pid="3" name="MediaServiceImageTags">
    <vt:lpwstr/>
  </property>
</Properties>
</file>