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92" r:id="rId5"/>
    <p:sldId id="260" r:id="rId6"/>
    <p:sldId id="261" r:id="rId7"/>
    <p:sldId id="262" r:id="rId8"/>
    <p:sldId id="293" r:id="rId9"/>
    <p:sldId id="271" r:id="rId10"/>
    <p:sldId id="285" r:id="rId11"/>
    <p:sldId id="290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22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6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D91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65A1C-16C1-40CF-A185-4B1EED7AA0BF}" v="2" dt="2022-07-28T19:53:36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6"/>
    <p:restoredTop sz="76526" autoAdjust="0"/>
  </p:normalViewPr>
  <p:slideViewPr>
    <p:cSldViewPr snapToGrid="0">
      <p:cViewPr varScale="1">
        <p:scale>
          <a:sx n="65" d="100"/>
          <a:sy n="65" d="100"/>
        </p:scale>
        <p:origin x="1886" y="58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19965A1C-16C1-40CF-A185-4B1EED7AA0BF}"/>
    <pc:docChg chg="custSel modSld">
      <pc:chgData name="Tammy Pankey" userId="89b84b47-0384-4d66-b56e-dc00ebdb68cf" providerId="ADAL" clId="{19965A1C-16C1-40CF-A185-4B1EED7AA0BF}" dt="2022-07-28T20:47:53.329" v="4"/>
      <pc:docMkLst>
        <pc:docMk/>
      </pc:docMkLst>
      <pc:sldChg chg="addSp delSp modSp mod">
        <pc:chgData name="Tammy Pankey" userId="89b84b47-0384-4d66-b56e-dc00ebdb68cf" providerId="ADAL" clId="{19965A1C-16C1-40CF-A185-4B1EED7AA0BF}" dt="2022-07-28T19:53:36.692" v="1"/>
        <pc:sldMkLst>
          <pc:docMk/>
          <pc:sldMk cId="489421556" sldId="291"/>
        </pc:sldMkLst>
        <pc:spChg chg="add mod">
          <ac:chgData name="Tammy Pankey" userId="89b84b47-0384-4d66-b56e-dc00ebdb68cf" providerId="ADAL" clId="{19965A1C-16C1-40CF-A185-4B1EED7AA0BF}" dt="2022-07-28T19:53:36.692" v="1"/>
          <ac:spMkLst>
            <pc:docMk/>
            <pc:sldMk cId="489421556" sldId="291"/>
            <ac:spMk id="7" creationId="{5351315A-49A5-3121-2493-5687E1366D3F}"/>
          </ac:spMkLst>
        </pc:spChg>
        <pc:spChg chg="del">
          <ac:chgData name="Tammy Pankey" userId="89b84b47-0384-4d66-b56e-dc00ebdb68cf" providerId="ADAL" clId="{19965A1C-16C1-40CF-A185-4B1EED7AA0BF}" dt="2022-07-28T19:53:36.269" v="0" actId="478"/>
          <ac:spMkLst>
            <pc:docMk/>
            <pc:sldMk cId="489421556" sldId="291"/>
            <ac:spMk id="12" creationId="{535D8CFA-7EF9-4D5E-AD24-FFC768D8F9CE}"/>
          </ac:spMkLst>
        </pc:spChg>
      </pc:sldChg>
      <pc:sldChg chg="modNotesTx">
        <pc:chgData name="Tammy Pankey" userId="89b84b47-0384-4d66-b56e-dc00ebdb68cf" providerId="ADAL" clId="{19965A1C-16C1-40CF-A185-4B1EED7AA0BF}" dt="2022-07-28T20:47:53.329" v="4"/>
        <pc:sldMkLst>
          <pc:docMk/>
          <pc:sldMk cId="2700420877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a Big Question that can be shared to frame the session.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Bricks Warm-Up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the Picture</a:t>
            </a:r>
          </a:p>
          <a:p>
            <a:pPr rtl="0" fontAlgn="base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 Activity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In groups of 4, children mix their bricks together and choose a leader.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adult whispers a word related to energy (e.g., light, electricity, solar panel, wind turbine) to the leader.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Back with his or her group, the leader quickly builds that word for the others to guess.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The group may not ask questions but can call out words. The leader can say when they get it right.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2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Choose a new leader and repeat the activity with a new word.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Continue until all children in the group have been a leader.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Guiding Questions: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How did the first group figure out the word?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can you do to help the next leader of the group?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1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 minutes)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some children act out (mime) the different energy jobs and select others to guess what they are miming. Then repeat, swapping the children miming and guessing. 1</a:t>
            </a: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ask the children: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different jobs do people who work in energy have?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Who works on power lines and energy stations in your community?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tools do these people use in their energy jobs?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What types of unique vehicles do people use in energy?</a:t>
            </a:r>
          </a:p>
          <a:p>
            <a:pPr rtl="0" fontAlgn="base"/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7030A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effectLst/>
                <a:latin typeface="Roboto" panose="02000000000000000000" pitchFamily="2" charset="0"/>
              </a:rPr>
              <a:t>How does renewable energy work? Solar, Wind &amp; Wave power Explained| LEGO learning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030A0"/>
                </a:solidFill>
              </a:rPr>
              <a:t>https://www.youtube.com/watch?v=8CwYGKV_3gw&amp;t=24s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2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(25 minutes)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each team create the energy story for their own community. Be sure they include where their energy comes from and how it is used in different ways. 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should include different energy connections including distribution and storage. 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should also include different people who work with energy.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teams could use pieces from the Discover set and STEAM Park and the various LEGO® DUPLO® figures to represent different energy workers, their tools, and equipment.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3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(15 minutes)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their Engineering Notebooks, have the children write or draw a picture of a person in an energy job. They can also draw a picture of their energy story and label each part (source, distribution, storage, user).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https://family.gonoodle.com/activities/clean-up.  Link on YouTube Kids:  https://www.youtubekids.com/watch?v=ZJFk87ZsHn0 . 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31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  <p:sldLayoutId id="2147483696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40124-7A20-4FB3-98C5-36C619DE8050}"/>
              </a:ext>
            </a:extLst>
          </p:cNvPr>
          <p:cNvSpPr/>
          <p:nvPr/>
        </p:nvSpPr>
        <p:spPr>
          <a:xfrm>
            <a:off x="-1" y="-10425"/>
            <a:ext cx="9144001" cy="6858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7540" y="909728"/>
            <a:ext cx="4631249" cy="17907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Your Energy Story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407542" y="401413"/>
            <a:ext cx="2601947" cy="56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1800" spc="300" dirty="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SESSION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4A52B-1E9F-874B-995F-737B8FDA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17593" y="3552743"/>
            <a:ext cx="4465484" cy="3309147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333C1C69-B690-7449-B8B0-DEA03BE5BB6F}"/>
              </a:ext>
            </a:extLst>
          </p:cNvPr>
          <p:cNvSpPr/>
          <p:nvPr/>
        </p:nvSpPr>
        <p:spPr>
          <a:xfrm>
            <a:off x="8407280" y="2468384"/>
            <a:ext cx="1477074" cy="108315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81BC9F91-93BD-DB49-960B-BD122234EA90}"/>
              </a:ext>
            </a:extLst>
          </p:cNvPr>
          <p:cNvSpPr/>
          <p:nvPr/>
        </p:nvSpPr>
        <p:spPr>
          <a:xfrm>
            <a:off x="4864718" y="2168754"/>
            <a:ext cx="882095" cy="6468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660B4C8E-BAE8-464B-BBB8-F8192D031B4C}"/>
              </a:ext>
            </a:extLst>
          </p:cNvPr>
          <p:cNvSpPr/>
          <p:nvPr/>
        </p:nvSpPr>
        <p:spPr>
          <a:xfrm rot="10800000">
            <a:off x="4861221" y="2815605"/>
            <a:ext cx="882095" cy="6468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1F865867-B648-DD4C-99DC-EFF2CCFBC362}"/>
              </a:ext>
            </a:extLst>
          </p:cNvPr>
          <p:cNvSpPr/>
          <p:nvPr/>
        </p:nvSpPr>
        <p:spPr>
          <a:xfrm rot="10800000">
            <a:off x="5202787" y="-1"/>
            <a:ext cx="4839484" cy="35488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3C7D7AE7-5927-E349-8635-91597DF21F1B}"/>
              </a:ext>
            </a:extLst>
          </p:cNvPr>
          <p:cNvSpPr/>
          <p:nvPr/>
        </p:nvSpPr>
        <p:spPr>
          <a:xfrm>
            <a:off x="3273763" y="-5051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19A3321-F45C-B64E-8FCD-5505FA8D310B}"/>
              </a:ext>
            </a:extLst>
          </p:cNvPr>
          <p:cNvSpPr/>
          <p:nvPr/>
        </p:nvSpPr>
        <p:spPr>
          <a:xfrm rot="10800000">
            <a:off x="6765322" y="3551542"/>
            <a:ext cx="846613" cy="62083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B5EAB46B-B62F-0B4A-9B22-DC010CCED81E}"/>
              </a:ext>
            </a:extLst>
          </p:cNvPr>
          <p:cNvSpPr/>
          <p:nvPr/>
        </p:nvSpPr>
        <p:spPr>
          <a:xfrm>
            <a:off x="5891037" y="6037122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0344DA23-0EA7-0342-A150-4BABE6EB94D5}"/>
              </a:ext>
            </a:extLst>
          </p:cNvPr>
          <p:cNvSpPr/>
          <p:nvPr/>
        </p:nvSpPr>
        <p:spPr>
          <a:xfrm rot="10800000">
            <a:off x="8407282" y="4222481"/>
            <a:ext cx="560557" cy="41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BF5EDF1-842B-401E-B436-E9068DAAE6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827" y="197697"/>
            <a:ext cx="1719786" cy="1088136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B2E659-46E5-45F4-B65D-923983F7710E}"/>
              </a:ext>
            </a:extLst>
          </p:cNvPr>
          <p:cNvSpPr/>
          <p:nvPr/>
        </p:nvSpPr>
        <p:spPr>
          <a:xfrm>
            <a:off x="281689" y="3068997"/>
            <a:ext cx="3734152" cy="33029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6CD287-6204-401B-95A1-E7587E7F760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689" y="3076115"/>
            <a:ext cx="3734152" cy="3295866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8B744A-AF6D-4541-98FF-ACAB850E39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959" y="1329806"/>
            <a:ext cx="1638221" cy="11174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142F57-B0BE-ED4A-895D-F1B4154251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690" y="5566822"/>
            <a:ext cx="2891149" cy="8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662D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D22A7-7A87-45E8-867D-9C74C5B4AF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527" y="1588325"/>
            <a:ext cx="7410945" cy="16536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781D"/>
                </a:solidFill>
              </a:rPr>
              <a:t>What is the energy story in your community?</a:t>
            </a:r>
            <a:endParaRPr lang="en-US" sz="3600" dirty="0">
              <a:solidFill>
                <a:srgbClr val="FF781D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Big Question</a:t>
            </a: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F5422D6-8E41-4385-9617-21B3FD12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519" y="3241964"/>
            <a:ext cx="2072960" cy="28862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5DF101-36A3-4B19-A5A4-7555833AF9A1}"/>
              </a:ext>
            </a:extLst>
          </p:cNvPr>
          <p:cNvSpPr/>
          <p:nvPr/>
        </p:nvSpPr>
        <p:spPr>
          <a:xfrm>
            <a:off x="7086600" y="4122019"/>
            <a:ext cx="1781444" cy="1946010"/>
          </a:xfrm>
          <a:prstGeom prst="roundRect">
            <a:avLst/>
          </a:prstGeom>
          <a:noFill/>
          <a:ln>
            <a:solidFill>
              <a:srgbClr val="662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</a:rPr>
              <a:t>Outcomes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Teams will identify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different energy jobs.</a:t>
            </a:r>
          </a:p>
          <a:p>
            <a:endParaRPr lang="en-US" sz="1200" dirty="0">
              <a:solidFill>
                <a:schemeClr val="tx1"/>
              </a:solidFill>
              <a:latin typeface="Helvetica Neue" panose="02000503000000020004"/>
            </a:endParaRP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Teams will create an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energy story of their</a:t>
            </a:r>
          </a:p>
          <a:p>
            <a:r>
              <a:rPr lang="en-US" sz="1200" dirty="0">
                <a:solidFill>
                  <a:schemeClr val="tx1"/>
                </a:solidFill>
                <a:latin typeface="Helvetica Neue" panose="02000503000000020004"/>
              </a:rPr>
              <a:t>community.</a:t>
            </a:r>
            <a:endParaRPr lang="en-US" sz="1200" i="0" u="none" strike="noStrike" baseline="0" dirty="0">
              <a:solidFill>
                <a:schemeClr val="tx1"/>
              </a:solidFill>
              <a:latin typeface="Helvetica Neue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Six Bricks - Warm-Up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9739CC-660B-B646-821B-C5C7EF5DA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1308100"/>
            <a:ext cx="49530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2D91"/>
                </a:solidFill>
              </a:rPr>
              <a:t>Task 1 - Explore</a:t>
            </a:r>
          </a:p>
        </p:txBody>
      </p:sp>
      <p:pic>
        <p:nvPicPr>
          <p:cNvPr id="24" name="Picture 23" descr="A picture containing sky, outdoor, orange&#10;&#10;Description automatically generated">
            <a:extLst>
              <a:ext uri="{FF2B5EF4-FFF2-40B4-BE49-F238E27FC236}">
                <a16:creationId xmlns:a16="http://schemas.microsoft.com/office/drawing/2014/main" id="{DA958D0B-195F-C84F-9FAB-C789BD8CA6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86" y="1127761"/>
            <a:ext cx="3294180" cy="1978443"/>
          </a:xfrm>
          <a:prstGeom prst="rect">
            <a:avLst/>
          </a:prstGeom>
        </p:spPr>
      </p:pic>
      <p:pic>
        <p:nvPicPr>
          <p:cNvPr id="26" name="Picture 25" descr="A group of men working on a solar panel&#10;&#10;Description automatically generated with low confidence">
            <a:extLst>
              <a:ext uri="{FF2B5EF4-FFF2-40B4-BE49-F238E27FC236}">
                <a16:creationId xmlns:a16="http://schemas.microsoft.com/office/drawing/2014/main" id="{F33FDCE4-D88E-CF4F-8DB5-214A304AB4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83" y="3240636"/>
            <a:ext cx="3763468" cy="25081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4A95EC-B069-824A-B610-56872A44A4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258" y="1492940"/>
            <a:ext cx="2397972" cy="1597847"/>
          </a:xfrm>
          <a:prstGeom prst="rect">
            <a:avLst/>
          </a:prstGeom>
        </p:spPr>
      </p:pic>
      <p:pic>
        <p:nvPicPr>
          <p:cNvPr id="32" name="Picture 31" descr="A group of people wearing hardhats standing on a bridge&#10;&#10;Description automatically generated with low confidence">
            <a:extLst>
              <a:ext uri="{FF2B5EF4-FFF2-40B4-BE49-F238E27FC236}">
                <a16:creationId xmlns:a16="http://schemas.microsoft.com/office/drawing/2014/main" id="{BFF05123-CFEB-5D41-87D2-C44BA1FC6B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525" y="3240636"/>
            <a:ext cx="4024992" cy="2683328"/>
          </a:xfrm>
          <a:prstGeom prst="rect">
            <a:avLst/>
          </a:prstGeom>
        </p:spPr>
      </p:pic>
      <p:pic>
        <p:nvPicPr>
          <p:cNvPr id="34" name="Picture 33" descr="A picture containing sky, outdoor, grass&#10;&#10;Description automatically generated">
            <a:extLst>
              <a:ext uri="{FF2B5EF4-FFF2-40B4-BE49-F238E27FC236}">
                <a16:creationId xmlns:a16="http://schemas.microsoft.com/office/drawing/2014/main" id="{AA07A183-522F-0145-982B-F4372ED535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809" y="1264999"/>
            <a:ext cx="2758763" cy="18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53052E6-E16C-A04B-8192-1DB31D569F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Optional Video</a:t>
            </a:r>
            <a:endParaRPr lang="en-US" b="0" dirty="0">
              <a:solidFill>
                <a:srgbClr val="662D9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A88E5E-9185-49D9-8DAE-7BA57AE19988}"/>
              </a:ext>
            </a:extLst>
          </p:cNvPr>
          <p:cNvSpPr/>
          <p:nvPr/>
        </p:nvSpPr>
        <p:spPr>
          <a:xfrm>
            <a:off x="1018901" y="1016758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4F3223-24A0-4E00-98AD-F21AB71B5799}"/>
              </a:ext>
            </a:extLst>
          </p:cNvPr>
          <p:cNvSpPr txBox="1"/>
          <p:nvPr/>
        </p:nvSpPr>
        <p:spPr>
          <a:xfrm>
            <a:off x="1175655" y="5112247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E45713D8-100C-48E7-858B-BBE14C46BE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9" y="1200185"/>
            <a:ext cx="3866063" cy="38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193D5-911C-4DF9-BB10-28A5ACD7C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80160"/>
            <a:ext cx="5083781" cy="4637755"/>
          </a:xfrm>
        </p:spPr>
        <p:txBody>
          <a:bodyPr>
            <a:normAutofit/>
          </a:bodyPr>
          <a:lstStyle/>
          <a:p>
            <a:r>
              <a:rPr lang="en-US" dirty="0"/>
              <a:t>Create the energy story for your community.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Task 2 - Create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B1B2A-FE5A-4DCD-8988-6499CA094CAD}"/>
              </a:ext>
            </a:extLst>
          </p:cNvPr>
          <p:cNvSpPr txBox="1"/>
          <p:nvPr/>
        </p:nvSpPr>
        <p:spPr>
          <a:xfrm>
            <a:off x="6456823" y="3530851"/>
            <a:ext cx="234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You Need..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62940F-1353-43A0-A825-297C380D995C}"/>
              </a:ext>
            </a:extLst>
          </p:cNvPr>
          <p:cNvSpPr/>
          <p:nvPr/>
        </p:nvSpPr>
        <p:spPr>
          <a:xfrm>
            <a:off x="6724073" y="3457254"/>
            <a:ext cx="1791277" cy="2286000"/>
          </a:xfrm>
          <a:prstGeom prst="rect">
            <a:avLst/>
          </a:prstGeom>
          <a:noFill/>
          <a:ln w="38100">
            <a:solidFill>
              <a:srgbClr val="FF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FE1C965F-AC04-1749-98B9-AD2504A9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45" y="2167017"/>
            <a:ext cx="4522786" cy="3750898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4B2E1F98-51FC-694F-B5C7-A34413D30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51" y="3798215"/>
            <a:ext cx="1538950" cy="853172"/>
          </a:xfrm>
          <a:prstGeom prst="rect">
            <a:avLst/>
          </a:prstGeom>
        </p:spPr>
      </p:pic>
      <p:pic>
        <p:nvPicPr>
          <p:cNvPr id="17" name="Picture 16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C09DD3C6-B6BC-0941-9AF8-69551D98B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596" y="4651594"/>
            <a:ext cx="1132061" cy="1055865"/>
          </a:xfrm>
          <a:prstGeom prst="rect">
            <a:avLst/>
          </a:prstGeom>
        </p:spPr>
      </p:pic>
      <p:pic>
        <p:nvPicPr>
          <p:cNvPr id="18" name="Picture 1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CD0C900-3BCB-C44B-9DBF-6F932260A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1351" y="632193"/>
            <a:ext cx="2878166" cy="20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8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62D91"/>
                </a:solidFill>
              </a:rPr>
              <a:t>Task 3 - Share</a:t>
            </a:r>
          </a:p>
        </p:txBody>
      </p:sp>
      <p:pic>
        <p:nvPicPr>
          <p:cNvPr id="3" name="Picture 5" descr="Icon&#10;&#10;Description automatically generated">
            <a:extLst>
              <a:ext uri="{FF2B5EF4-FFF2-40B4-BE49-F238E27FC236}">
                <a16:creationId xmlns:a16="http://schemas.microsoft.com/office/drawing/2014/main" id="{6FB65EC0-FFB2-462B-81D2-46C286080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607395"/>
            <a:ext cx="3688299" cy="3643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231B0-1DEF-4460-9747-7F03926628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0" y="376873"/>
            <a:ext cx="4235926" cy="562355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150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53052E6-E16C-A04B-8192-1DB31D569F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662D91"/>
                </a:solidFill>
              </a:rPr>
              <a:t>Clean Up</a:t>
            </a:r>
          </a:p>
        </p:txBody>
      </p:sp>
      <p:pic>
        <p:nvPicPr>
          <p:cNvPr id="6" name="Picture 5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C51A5250-98BD-4C55-8989-2C946734F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2681A3-33C4-4715-B001-FEC0C9C4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FC8E9D24-9B54-42CB-A773-71B6FE3B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16" y="1509396"/>
            <a:ext cx="3612996" cy="2286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8A9093D-6915-1C45-80CC-AFEB7B2DF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884" y="1395096"/>
            <a:ext cx="3454400" cy="2349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1315A-49A5-3121-2493-5687E1366D3F}"/>
              </a:ext>
            </a:extLst>
          </p:cNvPr>
          <p:cNvSpPr txBox="1"/>
          <p:nvPr/>
        </p:nvSpPr>
        <p:spPr>
          <a:xfrm>
            <a:off x="320565" y="4764032"/>
            <a:ext cx="850286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dirty="0">
                <a:ea typeface="+mn-lt"/>
                <a:cs typeface="+mn-lt"/>
              </a:rPr>
              <a:t>LEGO, the LEGO logo, DUPLO and the DUPLO logo are trademarks of the/</a:t>
            </a:r>
            <a:r>
              <a:rPr lang="en-US" sz="1400" dirty="0" err="1">
                <a:ea typeface="+mn-lt"/>
                <a:cs typeface="+mn-lt"/>
              </a:rPr>
              <a:t>sont</a:t>
            </a:r>
            <a:r>
              <a:rPr lang="en-US" sz="1400" dirty="0">
                <a:ea typeface="+mn-lt"/>
                <a:cs typeface="+mn-lt"/>
              </a:rPr>
              <a:t> des marques de commerce du/ son </a:t>
            </a:r>
            <a:r>
              <a:rPr lang="en-US" sz="1400" dirty="0" err="1">
                <a:ea typeface="+mn-lt"/>
                <a:cs typeface="+mn-lt"/>
              </a:rPr>
              <a:t>marcas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registradas</a:t>
            </a:r>
            <a:r>
              <a:rPr lang="en-US" sz="1400" dirty="0">
                <a:ea typeface="+mn-lt"/>
                <a:cs typeface="+mn-lt"/>
              </a:rPr>
              <a:t> de LEGO Group. ©2022 The LEGO Group. All rights reserved/ </a:t>
            </a:r>
            <a:r>
              <a:rPr lang="en-US" sz="1400" dirty="0" err="1">
                <a:ea typeface="+mn-lt"/>
                <a:cs typeface="+mn-lt"/>
              </a:rPr>
              <a:t>Tous</a:t>
            </a:r>
            <a:r>
              <a:rPr lang="en-US" sz="1400" dirty="0">
                <a:ea typeface="+mn-lt"/>
                <a:cs typeface="+mn-lt"/>
              </a:rPr>
              <a:t> droits </a:t>
            </a:r>
            <a:r>
              <a:rPr lang="en-US" sz="1400" dirty="0" err="1">
                <a:ea typeface="+mn-lt"/>
                <a:cs typeface="+mn-lt"/>
              </a:rPr>
              <a:t>réservés</a:t>
            </a:r>
            <a:r>
              <a:rPr lang="en-US" sz="1400" dirty="0">
                <a:ea typeface="+mn-lt"/>
                <a:cs typeface="+mn-lt"/>
              </a:rPr>
              <a:t>/ </a:t>
            </a:r>
            <a:r>
              <a:rPr lang="en-US" sz="1400" dirty="0" err="1">
                <a:ea typeface="+mn-lt"/>
                <a:cs typeface="+mn-lt"/>
              </a:rPr>
              <a:t>Todos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>
                <a:ea typeface="+mn-lt"/>
                <a:cs typeface="+mn-lt"/>
              </a:rPr>
              <a:t>los</a:t>
            </a:r>
            <a:r>
              <a:rPr lang="en-US" sz="1400" dirty="0">
                <a:ea typeface="+mn-lt"/>
                <a:cs typeface="+mn-lt"/>
              </a:rPr>
              <a:t> derechos </a:t>
            </a:r>
            <a:r>
              <a:rPr lang="en-US" sz="1400" dirty="0" err="1">
                <a:ea typeface="+mn-lt"/>
                <a:cs typeface="+mn-lt"/>
              </a:rPr>
              <a:t>reservados</a:t>
            </a:r>
            <a:r>
              <a:rPr lang="en-US" sz="1400" dirty="0">
                <a:ea typeface="+mn-lt"/>
                <a:cs typeface="+mn-lt"/>
              </a:rPr>
              <a:t>. FIRST®, the FIRST® logo, and FIRST ENERGIZE</a:t>
            </a:r>
            <a:r>
              <a:rPr lang="en-US" sz="1400" baseline="30000" dirty="0">
                <a:ea typeface="+mn-lt"/>
                <a:cs typeface="+mn-lt"/>
              </a:rPr>
              <a:t>SM</a:t>
            </a:r>
            <a:r>
              <a:rPr lang="en-US" sz="1400" dirty="0">
                <a:ea typeface="+mn-lt"/>
                <a:cs typeface="+mn-lt"/>
              </a:rPr>
              <a:t> are trademarks of For Inspiration and Recognition of Science and Technology (FIRST). LEGO® is a registered trademark of the LEGO Group. FIRST® LEGO® League and SUPERPOWERED</a:t>
            </a:r>
            <a:r>
              <a:rPr lang="en-US" sz="1400" baseline="30000" dirty="0">
                <a:ea typeface="+mn-lt"/>
                <a:cs typeface="+mn-lt"/>
              </a:rPr>
              <a:t>SM</a:t>
            </a:r>
            <a:r>
              <a:rPr lang="en-US" sz="1400" dirty="0">
                <a:ea typeface="+mn-lt"/>
                <a:cs typeface="+mn-lt"/>
              </a:rPr>
              <a:t> are jointly held trademarks of FIRST and the LEGO Group. ©2022 FIRST and the LEGO Group. All rights reserved. </a:t>
            </a:r>
            <a:endParaRPr lang="en-US" sz="1400" dirty="0">
              <a:effectLst/>
              <a:latin typeface="Helvetica Neue" panose="020005030000000200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2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MediaLengthInSeconds xmlns="7c8aad47-528b-43f4-b615-4953615f0d4f" xsi:nil="true"/>
    <SharedWithUsers xmlns="c7bc20cd-f3b5-4cb9-9099-b7d1e4c3c983">
      <UserInfo>
        <DisplayName/>
        <AccountId xsi:nil="true"/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17" ma:contentTypeDescription="Create a new document." ma:contentTypeScope="" ma:versionID="6ddc0be8eeab505eaafe357cdcec153a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d9db02e48974a0d7b6c19b36e012dbe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microsoft.com/office/2006/metadata/properties"/>
    <ds:schemaRef ds:uri="http://schemas.microsoft.com/office/infopath/2007/PartnerControls"/>
    <ds:schemaRef ds:uri="98a1be8e-ceb0-4d64-90f3-74f22257285b"/>
    <ds:schemaRef ds:uri="65f3190a-2497-4c6e-9c08-e63c17ba8fcf"/>
    <ds:schemaRef ds:uri="0bfdc619-4bd5-4a26-8e37-4be4446dc23a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A02916-AD80-49DE-AE94-FEE9CE3A48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10851</TotalTime>
  <Words>727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Roboto</vt:lpstr>
      <vt:lpstr>Roboto Medium</vt:lpstr>
      <vt:lpstr>Office Theme</vt:lpstr>
      <vt:lpstr>PowerPoint Presentation</vt:lpstr>
      <vt:lpstr>Big Question</vt:lpstr>
      <vt:lpstr>Six Bricks - Warm-Up</vt:lpstr>
      <vt:lpstr>Task 1 - Explore</vt:lpstr>
      <vt:lpstr>Optional Video</vt:lpstr>
      <vt:lpstr>Task 2 - Create</vt:lpstr>
      <vt:lpstr>Task 3 - Share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3</cp:revision>
  <dcterms:created xsi:type="dcterms:W3CDTF">2020-04-21T20:33:01Z</dcterms:created>
  <dcterms:modified xsi:type="dcterms:W3CDTF">2022-07-28T20:47:56Z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