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1"/>
  </p:notesMasterIdLst>
  <p:sldIdLst>
    <p:sldId id="299" r:id="rId5"/>
    <p:sldId id="269" r:id="rId6"/>
    <p:sldId id="284" r:id="rId7"/>
    <p:sldId id="289" r:id="rId8"/>
    <p:sldId id="322" r:id="rId9"/>
    <p:sldId id="323" r:id="rId10"/>
    <p:sldId id="291" r:id="rId11"/>
    <p:sldId id="292" r:id="rId12"/>
    <p:sldId id="293" r:id="rId13"/>
    <p:sldId id="295" r:id="rId14"/>
    <p:sldId id="262" r:id="rId15"/>
    <p:sldId id="285" r:id="rId16"/>
    <p:sldId id="287" r:id="rId17"/>
    <p:sldId id="276" r:id="rId18"/>
    <p:sldId id="321" r:id="rId19"/>
    <p:sldId id="31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33"/>
    <a:srgbClr val="00A651"/>
    <a:srgbClr val="213315"/>
    <a:srgbClr val="F4F9F1"/>
    <a:srgbClr val="421C5E"/>
    <a:srgbClr val="EDE2F6"/>
    <a:srgbClr val="7030A0"/>
    <a:srgbClr val="147342"/>
    <a:srgbClr val="4472C4"/>
    <a:srgbClr val="FF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F31C7-F897-496A-96E1-13F5AEF786D2}" v="3" dt="2023-05-22T18:32:54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79526" autoAdjust="0"/>
  </p:normalViewPr>
  <p:slideViewPr>
    <p:cSldViewPr snapToGrid="0">
      <p:cViewPr varScale="1">
        <p:scale>
          <a:sx n="87" d="100"/>
          <a:sy n="87" d="100"/>
        </p:scale>
        <p:origin x="2604" y="84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FDAF31C7-F897-496A-96E1-13F5AEF786D2}"/>
    <pc:docChg chg="custSel modSld">
      <pc:chgData name="Tammy Pankey" userId="89b84b47-0384-4d66-b56e-dc00ebdb68cf" providerId="ADAL" clId="{FDAF31C7-F897-496A-96E1-13F5AEF786D2}" dt="2023-05-22T18:32:59.993" v="8" actId="1076"/>
      <pc:docMkLst>
        <pc:docMk/>
      </pc:docMkLst>
      <pc:sldChg chg="addSp delSp modSp mod">
        <pc:chgData name="Tammy Pankey" userId="89b84b47-0384-4d66-b56e-dc00ebdb68cf" providerId="ADAL" clId="{FDAF31C7-F897-496A-96E1-13F5AEF786D2}" dt="2023-05-22T18:32:59.993" v="8" actId="1076"/>
        <pc:sldMkLst>
          <pc:docMk/>
          <pc:sldMk cId="3242157916" sldId="299"/>
        </pc:sldMkLst>
        <pc:picChg chg="add mod">
          <ac:chgData name="Tammy Pankey" userId="89b84b47-0384-4d66-b56e-dc00ebdb68cf" providerId="ADAL" clId="{FDAF31C7-F897-496A-96E1-13F5AEF786D2}" dt="2023-05-22T18:32:59.993" v="8" actId="1076"/>
          <ac:picMkLst>
            <pc:docMk/>
            <pc:sldMk cId="3242157916" sldId="299"/>
            <ac:picMk id="7" creationId="{01B628A4-9CBF-4DC5-AC3D-81A32D3A57AB}"/>
          </ac:picMkLst>
        </pc:picChg>
        <pc:picChg chg="del mod">
          <ac:chgData name="Tammy Pankey" userId="89b84b47-0384-4d66-b56e-dc00ebdb68cf" providerId="ADAL" clId="{FDAF31C7-F897-496A-96E1-13F5AEF786D2}" dt="2023-05-22T18:32:40.158" v="4" actId="478"/>
          <ac:picMkLst>
            <pc:docMk/>
            <pc:sldMk cId="3242157916" sldId="299"/>
            <ac:picMk id="13" creationId="{6335B222-1AA9-4892-A3FD-904EEBAC60B8}"/>
          </ac:picMkLst>
        </pc:picChg>
      </pc:sldChg>
    </pc:docChg>
  </pc:docChgLst>
  <pc:docChgLst>
    <pc:chgData name="Tammy Pankey" userId="89b84b47-0384-4d66-b56e-dc00ebdb68cf" providerId="ADAL" clId="{626D4662-0C43-4C20-95BA-1CA8DEC3812E}"/>
    <pc:docChg chg="undo custSel modSld">
      <pc:chgData name="Tammy Pankey" userId="89b84b47-0384-4d66-b56e-dc00ebdb68cf" providerId="ADAL" clId="{626D4662-0C43-4C20-95BA-1CA8DEC3812E}" dt="2022-07-19T14:07:10.866" v="97" actId="947"/>
      <pc:docMkLst>
        <pc:docMk/>
      </pc:docMkLst>
      <pc:sldChg chg="modSp mod">
        <pc:chgData name="Tammy Pankey" userId="89b84b47-0384-4d66-b56e-dc00ebdb68cf" providerId="ADAL" clId="{626D4662-0C43-4C20-95BA-1CA8DEC3812E}" dt="2022-07-19T13:51:18.209" v="31" actId="6549"/>
        <pc:sldMkLst>
          <pc:docMk/>
          <pc:sldMk cId="3822573366" sldId="262"/>
        </pc:sldMkLst>
        <pc:spChg chg="mod">
          <ac:chgData name="Tammy Pankey" userId="89b84b47-0384-4d66-b56e-dc00ebdb68cf" providerId="ADAL" clId="{626D4662-0C43-4C20-95BA-1CA8DEC3812E}" dt="2022-07-19T13:51:18.209" v="31" actId="6549"/>
          <ac:spMkLst>
            <pc:docMk/>
            <pc:sldMk cId="3822573366" sldId="262"/>
            <ac:spMk id="5" creationId="{6B1D03B4-C717-412F-811E-F984EE8C8BAB}"/>
          </ac:spMkLst>
        </pc:spChg>
      </pc:sldChg>
      <pc:sldChg chg="addSp delSp modSp mod">
        <pc:chgData name="Tammy Pankey" userId="89b84b47-0384-4d66-b56e-dc00ebdb68cf" providerId="ADAL" clId="{626D4662-0C43-4C20-95BA-1CA8DEC3812E}" dt="2022-07-19T14:04:12.922" v="64" actId="14100"/>
        <pc:sldMkLst>
          <pc:docMk/>
          <pc:sldMk cId="1944321190" sldId="287"/>
        </pc:sldMkLst>
        <pc:spChg chg="mod">
          <ac:chgData name="Tammy Pankey" userId="89b84b47-0384-4d66-b56e-dc00ebdb68cf" providerId="ADAL" clId="{626D4662-0C43-4C20-95BA-1CA8DEC3812E}" dt="2022-07-19T14:04:12.922" v="64" actId="14100"/>
          <ac:spMkLst>
            <pc:docMk/>
            <pc:sldMk cId="1944321190" sldId="287"/>
            <ac:spMk id="12" creationId="{B8E054A5-62CF-47AC-9BD7-45D43181BC0B}"/>
          </ac:spMkLst>
        </pc:spChg>
        <pc:picChg chg="add">
          <ac:chgData name="Tammy Pankey" userId="89b84b47-0384-4d66-b56e-dc00ebdb68cf" providerId="ADAL" clId="{626D4662-0C43-4C20-95BA-1CA8DEC3812E}" dt="2022-07-19T14:04:10.014" v="63" actId="22"/>
          <ac:picMkLst>
            <pc:docMk/>
            <pc:sldMk cId="1944321190" sldId="287"/>
            <ac:picMk id="4" creationId="{7F3466DD-9DC6-2A48-8A72-99A77ADCF682}"/>
          </ac:picMkLst>
        </pc:picChg>
        <pc:picChg chg="del">
          <ac:chgData name="Tammy Pankey" userId="89b84b47-0384-4d66-b56e-dc00ebdb68cf" providerId="ADAL" clId="{626D4662-0C43-4C20-95BA-1CA8DEC3812E}" dt="2022-07-19T14:04:07.087" v="61" actId="478"/>
          <ac:picMkLst>
            <pc:docMk/>
            <pc:sldMk cId="1944321190" sldId="287"/>
            <ac:picMk id="14" creationId="{CA8DB732-86EF-4F34-A94B-5AFE267A419C}"/>
          </ac:picMkLst>
        </pc:picChg>
        <pc:picChg chg="del">
          <ac:chgData name="Tammy Pankey" userId="89b84b47-0384-4d66-b56e-dc00ebdb68cf" providerId="ADAL" clId="{626D4662-0C43-4C20-95BA-1CA8DEC3812E}" dt="2022-07-19T14:04:07.905" v="62" actId="478"/>
          <ac:picMkLst>
            <pc:docMk/>
            <pc:sldMk cId="1944321190" sldId="287"/>
            <ac:picMk id="16" creationId="{B4F8320E-01F4-43D0-832C-DF4BC580B9AE}"/>
          </ac:picMkLst>
        </pc:picChg>
      </pc:sldChg>
      <pc:sldChg chg="modSp mod">
        <pc:chgData name="Tammy Pankey" userId="89b84b47-0384-4d66-b56e-dc00ebdb68cf" providerId="ADAL" clId="{626D4662-0C43-4C20-95BA-1CA8DEC3812E}" dt="2022-07-19T13:52:05.762" v="32" actId="114"/>
        <pc:sldMkLst>
          <pc:docMk/>
          <pc:sldMk cId="4111023748" sldId="289"/>
        </pc:sldMkLst>
        <pc:spChg chg="mod">
          <ac:chgData name="Tammy Pankey" userId="89b84b47-0384-4d66-b56e-dc00ebdb68cf" providerId="ADAL" clId="{626D4662-0C43-4C20-95BA-1CA8DEC3812E}" dt="2022-07-19T13:52:05.762" v="32" actId="114"/>
          <ac:spMkLst>
            <pc:docMk/>
            <pc:sldMk cId="4111023748" sldId="289"/>
            <ac:spMk id="10" creationId="{161B879A-24B3-457C-8475-A6466C11337B}"/>
          </ac:spMkLst>
        </pc:spChg>
      </pc:sldChg>
      <pc:sldChg chg="addSp delSp modSp mod">
        <pc:chgData name="Tammy Pankey" userId="89b84b47-0384-4d66-b56e-dc00ebdb68cf" providerId="ADAL" clId="{626D4662-0C43-4C20-95BA-1CA8DEC3812E}" dt="2022-07-19T13:58:01.060" v="47" actId="1076"/>
        <pc:sldMkLst>
          <pc:docMk/>
          <pc:sldMk cId="2718831317" sldId="291"/>
        </pc:sldMkLst>
        <pc:picChg chg="add del mod">
          <ac:chgData name="Tammy Pankey" userId="89b84b47-0384-4d66-b56e-dc00ebdb68cf" providerId="ADAL" clId="{626D4662-0C43-4C20-95BA-1CA8DEC3812E}" dt="2022-07-19T13:57:11.277" v="43" actId="478"/>
          <ac:picMkLst>
            <pc:docMk/>
            <pc:sldMk cId="2718831317" sldId="291"/>
            <ac:picMk id="4" creationId="{BFA4266D-9309-64F7-0038-D6C6AF3D6978}"/>
          </ac:picMkLst>
        </pc:picChg>
        <pc:picChg chg="mod">
          <ac:chgData name="Tammy Pankey" userId="89b84b47-0384-4d66-b56e-dc00ebdb68cf" providerId="ADAL" clId="{626D4662-0C43-4C20-95BA-1CA8DEC3812E}" dt="2022-07-19T13:58:01.060" v="47" actId="1076"/>
          <ac:picMkLst>
            <pc:docMk/>
            <pc:sldMk cId="2718831317" sldId="291"/>
            <ac:picMk id="8" creationId="{9126047D-7015-48FF-AACF-0AC7D76A7FDA}"/>
          </ac:picMkLst>
        </pc:picChg>
      </pc:sldChg>
      <pc:sldChg chg="addSp delSp modSp mod">
        <pc:chgData name="Tammy Pankey" userId="89b84b47-0384-4d66-b56e-dc00ebdb68cf" providerId="ADAL" clId="{626D4662-0C43-4C20-95BA-1CA8DEC3812E}" dt="2022-07-19T14:00:57.667" v="54" actId="14100"/>
        <pc:sldMkLst>
          <pc:docMk/>
          <pc:sldMk cId="3406948562" sldId="292"/>
        </pc:sldMkLst>
        <pc:spChg chg="add del mod">
          <ac:chgData name="Tammy Pankey" userId="89b84b47-0384-4d66-b56e-dc00ebdb68cf" providerId="ADAL" clId="{626D4662-0C43-4C20-95BA-1CA8DEC3812E}" dt="2022-07-19T14:00:57.667" v="54" actId="14100"/>
          <ac:spMkLst>
            <pc:docMk/>
            <pc:sldMk cId="3406948562" sldId="292"/>
            <ac:spMk id="14" creationId="{4729CDF4-55D3-4D2D-9C24-2419CA6C4795}"/>
          </ac:spMkLst>
        </pc:spChg>
        <pc:spChg chg="del mod">
          <ac:chgData name="Tammy Pankey" userId="89b84b47-0384-4d66-b56e-dc00ebdb68cf" providerId="ADAL" clId="{626D4662-0C43-4C20-95BA-1CA8DEC3812E}" dt="2022-07-19T14:00:43.688" v="50" actId="478"/>
          <ac:spMkLst>
            <pc:docMk/>
            <pc:sldMk cId="3406948562" sldId="292"/>
            <ac:spMk id="16" creationId="{DE381BBF-AD11-415D-B363-4E937A7087B4}"/>
          </ac:spMkLst>
        </pc:spChg>
        <pc:spChg chg="del">
          <ac:chgData name="Tammy Pankey" userId="89b84b47-0384-4d66-b56e-dc00ebdb68cf" providerId="ADAL" clId="{626D4662-0C43-4C20-95BA-1CA8DEC3812E}" dt="2022-07-19T14:00:45.975" v="51" actId="478"/>
          <ac:spMkLst>
            <pc:docMk/>
            <pc:sldMk cId="3406948562" sldId="292"/>
            <ac:spMk id="17" creationId="{C566CF89-C0A9-4182-9CDC-482A80582B45}"/>
          </ac:spMkLst>
        </pc:spChg>
        <pc:picChg chg="mod">
          <ac:chgData name="Tammy Pankey" userId="89b84b47-0384-4d66-b56e-dc00ebdb68cf" providerId="ADAL" clId="{626D4662-0C43-4C20-95BA-1CA8DEC3812E}" dt="2022-07-19T14:00:38.365" v="48" actId="14826"/>
          <ac:picMkLst>
            <pc:docMk/>
            <pc:sldMk cId="3406948562" sldId="292"/>
            <ac:picMk id="4" creationId="{11054861-0572-4318-911B-2EC154F92347}"/>
          </ac:picMkLst>
        </pc:picChg>
      </pc:sldChg>
      <pc:sldChg chg="modSp mod">
        <pc:chgData name="Tammy Pankey" userId="89b84b47-0384-4d66-b56e-dc00ebdb68cf" providerId="ADAL" clId="{626D4662-0C43-4C20-95BA-1CA8DEC3812E}" dt="2022-07-19T14:01:52.088" v="60" actId="1076"/>
        <pc:sldMkLst>
          <pc:docMk/>
          <pc:sldMk cId="3875776044" sldId="293"/>
        </pc:sldMkLst>
        <pc:spChg chg="mod">
          <ac:chgData name="Tammy Pankey" userId="89b84b47-0384-4d66-b56e-dc00ebdb68cf" providerId="ADAL" clId="{626D4662-0C43-4C20-95BA-1CA8DEC3812E}" dt="2022-07-19T14:01:46.375" v="59" actId="14100"/>
          <ac:spMkLst>
            <pc:docMk/>
            <pc:sldMk cId="3875776044" sldId="293"/>
            <ac:spMk id="5" creationId="{5F24DF2D-1AD2-4093-BA45-F349F18BA774}"/>
          </ac:spMkLst>
        </pc:spChg>
        <pc:spChg chg="mod">
          <ac:chgData name="Tammy Pankey" userId="89b84b47-0384-4d66-b56e-dc00ebdb68cf" providerId="ADAL" clId="{626D4662-0C43-4C20-95BA-1CA8DEC3812E}" dt="2022-07-19T14:01:52.088" v="60" actId="1076"/>
          <ac:spMkLst>
            <pc:docMk/>
            <pc:sldMk cId="3875776044" sldId="293"/>
            <ac:spMk id="14" creationId="{4729CDF4-55D3-4D2D-9C24-2419CA6C4795}"/>
          </ac:spMkLst>
        </pc:spChg>
        <pc:picChg chg="mod">
          <ac:chgData name="Tammy Pankey" userId="89b84b47-0384-4d66-b56e-dc00ebdb68cf" providerId="ADAL" clId="{626D4662-0C43-4C20-95BA-1CA8DEC3812E}" dt="2022-07-19T14:01:35.977" v="55" actId="14826"/>
          <ac:picMkLst>
            <pc:docMk/>
            <pc:sldMk cId="3875776044" sldId="293"/>
            <ac:picMk id="3" creationId="{B17BCC2C-A81A-4C67-9CC7-ACC854DB30E1}"/>
          </ac:picMkLst>
        </pc:picChg>
      </pc:sldChg>
      <pc:sldChg chg="modSp mod">
        <pc:chgData name="Tammy Pankey" userId="89b84b47-0384-4d66-b56e-dc00ebdb68cf" providerId="ADAL" clId="{626D4662-0C43-4C20-95BA-1CA8DEC3812E}" dt="2022-07-19T14:07:10.866" v="97" actId="947"/>
        <pc:sldMkLst>
          <pc:docMk/>
          <pc:sldMk cId="1315754796" sldId="298"/>
        </pc:sldMkLst>
        <pc:spChg chg="mod">
          <ac:chgData name="Tammy Pankey" userId="89b84b47-0384-4d66-b56e-dc00ebdb68cf" providerId="ADAL" clId="{626D4662-0C43-4C20-95BA-1CA8DEC3812E}" dt="2022-07-19T14:07:10.866" v="97" actId="947"/>
          <ac:spMkLst>
            <pc:docMk/>
            <pc:sldMk cId="1315754796" sldId="298"/>
            <ac:spMk id="3" creationId="{5010B4F6-AB8D-46B9-924D-60D5BC2D04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Draw or write an example of your team demonstrating each Core Value when directed in the sessions!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Use the Core Values to guide your team through your journey.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lots of FUN as you develop new skills and work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rialMT"/>
              </a:rPr>
              <a:t>Here are sample team roles to use during the sessions. Everyone on the team could experience each role multiple times throughout their </a:t>
            </a:r>
            <a:r>
              <a:rPr lang="en-US" sz="1800" b="0" i="1" u="none" strike="noStrike" baseline="0" dirty="0">
                <a:latin typeface="Arial-ItalicMT"/>
              </a:rPr>
              <a:t>FIRST</a:t>
            </a:r>
            <a:r>
              <a:rPr lang="en-US" sz="1800" b="0" i="0" u="none" strike="noStrike" baseline="0" dirty="0">
                <a:latin typeface="ArialMT"/>
              </a:rPr>
              <a:t>® LEGO® League Explore experience. Using roles helps the team function more efficiently and ensures that everyone on the team is engaged. Some roles will be filled by multiple children during a session. For example, the builder and coder roles can be duplicated where the experience is designed for a pair of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5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You might provide any instructions your students need about managing materials during the Explore sessions.</a:t>
            </a:r>
          </a:p>
          <a:p>
            <a:pPr algn="l"/>
            <a:endParaRPr lang="en-US" dirty="0"/>
          </a:p>
          <a:p>
            <a:r>
              <a:rPr lang="en-US" sz="1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Management</a:t>
            </a:r>
            <a:endParaRPr lang="en-US" sz="1200" b="1" i="0" u="none" strike="noStrike" baseline="0" dirty="0">
              <a:solidFill>
                <a:srgbClr val="00963E"/>
              </a:solidFill>
              <a:latin typeface="Arial-Bold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Place any extra or found LEGO® pieces in a cup.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Have the children who are missing pieces come to the cup to look for them.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Wait to dismiss your team until you look over their LEGO® set.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The lid of the LEGO® set can be used as a tray to keep pieces from rolling away.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Use plastic bags or containers to store any unfinished builds and their associated pieces or assembled models.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Designate a storage space for the built models, Explore set, and LEGO® container.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The role of the Material Manager is to help in the process of clearing away and storing materials.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Explore video</a:t>
            </a:r>
          </a:p>
          <a:p>
            <a:r>
              <a:rPr lang="en-US" dirty="0"/>
              <a:t>YouTube link:  https://youtu.be/afYrsiQ48wA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Welcome to MASTERPIECE</a:t>
            </a:r>
            <a:r>
              <a:rPr lang="en-US" sz="1800" b="1" i="0" u="none" strike="noStrike" baseline="30000" dirty="0">
                <a:latin typeface="Arial-BoldMT"/>
              </a:rPr>
              <a:t>SM</a:t>
            </a:r>
          </a:p>
          <a:p>
            <a:pPr algn="l"/>
            <a:endParaRPr lang="en-US" sz="1800" b="0" i="0" u="none" strike="noStrike" baseline="0" dirty="0">
              <a:latin typeface="ArialMT"/>
            </a:endParaRPr>
          </a:p>
          <a:p>
            <a:pPr algn="l"/>
            <a:r>
              <a:rPr lang="en-US" sz="1800" dirty="0"/>
              <a:t>Welcome to the FIRST</a:t>
            </a:r>
            <a:r>
              <a:rPr lang="en-US" sz="1800" baseline="30000" dirty="0"/>
              <a:t>®</a:t>
            </a:r>
            <a:r>
              <a:rPr lang="en-US" sz="1800" dirty="0"/>
              <a:t> IN SHOW</a:t>
            </a:r>
            <a:r>
              <a:rPr lang="en-US" sz="1800" baseline="30000" dirty="0"/>
              <a:t>SM</a:t>
            </a:r>
            <a:r>
              <a:rPr lang="en-US" sz="1800" dirty="0"/>
              <a:t> season presented by Qualcomm. This year’s FIRST LEGO League challenge is called MASTERPIECE</a:t>
            </a:r>
            <a:r>
              <a:rPr lang="en-US" sz="1800" baseline="30000" dirty="0"/>
              <a:t>SM</a:t>
            </a:r>
            <a:r>
              <a:rPr lang="en-US" sz="1800" dirty="0"/>
              <a:t>.  </a:t>
            </a:r>
            <a:r>
              <a:rPr lang="en-US" sz="1800" b="0" i="0" u="none" strike="noStrike" baseline="0" dirty="0">
                <a:latin typeface="ArialMT"/>
              </a:rPr>
              <a:t>Children will learn about how people’s passion for the arts are shared through </a:t>
            </a:r>
            <a:r>
              <a:rPr lang="en-US" sz="1800" b="1" i="0" u="none" strike="noStrike" baseline="0" dirty="0">
                <a:latin typeface="ArialMT"/>
              </a:rPr>
              <a:t>STEM</a:t>
            </a:r>
            <a:r>
              <a:rPr lang="en-US" sz="1800" b="0" i="0" u="none" strike="noStrike" baseline="0" dirty="0">
                <a:latin typeface="ArialMT"/>
              </a:rPr>
              <a:t> (Science, Technology, Engineering, and Math).  During each session, they will experience the engineering design process. There is no set order for this process, and they may go through each part several times in a single session.  This means that during a session, children will be exploring the theme and ideas, creating solutions, testing them, iterating and changing them, and then sharing what they’ve learned with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Working in Teams </a:t>
            </a:r>
            <a:endParaRPr lang="en-US" sz="1800" b="0" i="0" u="none" strike="noStrike" baseline="0" dirty="0">
              <a:latin typeface="ArialMT"/>
            </a:endParaRPr>
          </a:p>
          <a:p>
            <a:pPr algn="l"/>
            <a:r>
              <a:rPr lang="en-US" sz="1800" b="0" i="0" u="none" strike="noStrike" baseline="0" dirty="0">
                <a:latin typeface="ArialMT"/>
              </a:rPr>
              <a:t>Together with your teammates, you will: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Discover real-world challenges and opportunities in this season’s theme.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Create a team model and program it to make part of it move.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Test and improve your code and build changes.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Track your work in the Engineering Notebook.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Make a team poster that reflects your team’s journey.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Share your model and poster with reviewers at an Explore festival.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Celebrate your accomplishments with family and other teams at the festival.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2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Working in Teams </a:t>
            </a:r>
            <a:endParaRPr lang="en-US" sz="1800" b="0" i="0" u="none" strike="noStrike" baseline="0" dirty="0">
              <a:latin typeface="ArialMT"/>
            </a:endParaRPr>
          </a:p>
          <a:p>
            <a:pPr algn="l"/>
            <a:r>
              <a:rPr lang="en-US" sz="1800" b="0" i="0" u="none" strike="noStrike" baseline="0" dirty="0">
                <a:latin typeface="ArialMT"/>
              </a:rPr>
              <a:t>Together with your teammates, you will: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Discover real-world challenges and opportunities in this season’s theme.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Create a team model and program it to make part of it move.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Test and improve your code and build changes.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Track your work in the Engineering Notebook.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Make a team poster that reflects your team’s journey.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Share your model and poster with reviewers at an Explore festival.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Celebrate your accomplishments with family and other teams at the festival.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6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ArialMT"/>
              </a:rPr>
              <a:t>During each session, they will experience the engineering design process. There is no set order for this process, and they may go through each part several times in a single session. This means that during a session, children will be exploring the theme and ideas, creating solutions, testing them, iterating and changing them, and then sharing what they’ve learned with others.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6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kR1AMFNV3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fYrsiQ48wA?feature=oembed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1388702"/>
            <a:ext cx="3720051" cy="33339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Let’s Get Started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25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INTRODUCTION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7" name="Picture 6" descr="A picture containing text, toy, LEGO, graphic design&#10;&#10;Description automatically generated">
            <a:extLst>
              <a:ext uri="{FF2B5EF4-FFF2-40B4-BE49-F238E27FC236}">
                <a16:creationId xmlns:a16="http://schemas.microsoft.com/office/drawing/2014/main" id="{01B628A4-9CBF-4DC5-AC3D-81A32D3A57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21" y="2160241"/>
            <a:ext cx="3863112" cy="25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5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9FFB2-6464-7621-B812-521E1510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18C14-64AD-4A22-D2CC-40594C073C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907" y="705539"/>
            <a:ext cx="7774137" cy="548640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2A68BEA-8BD2-15B9-346A-92249A07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Explore Story</a:t>
            </a:r>
            <a:endParaRPr lang="en-US" baseline="30000" dirty="0">
              <a:solidFill>
                <a:srgbClr val="00A65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6180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F357E-F299-4DAA-A8A4-1F530120A8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023" y="1142998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893417-D102-4DAC-B7E5-6190EBBB7B9F}"/>
              </a:ext>
            </a:extLst>
          </p:cNvPr>
          <p:cNvSpPr txBox="1"/>
          <p:nvPr/>
        </p:nvSpPr>
        <p:spPr>
          <a:xfrm>
            <a:off x="4572000" y="2152053"/>
            <a:ext cx="3833446" cy="2553891"/>
          </a:xfrm>
          <a:prstGeom prst="roundRect">
            <a:avLst/>
          </a:prstGeom>
          <a:noFill/>
          <a:ln w="38100">
            <a:solidFill>
              <a:srgbClr val="00A5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Visit the </a:t>
            </a:r>
          </a:p>
          <a:p>
            <a:pPr algn="ctr"/>
            <a:r>
              <a:rPr lang="en-US" sz="2400" i="1" dirty="0">
                <a:latin typeface="Helvetica Neue" panose="02000503000000020004"/>
                <a:hlinkClick r:id="rId4"/>
              </a:rPr>
              <a:t>FIRST</a:t>
            </a:r>
            <a:r>
              <a:rPr lang="en-US" sz="2400" baseline="30000" dirty="0">
                <a:latin typeface="Helvetica Neue" panose="02000503000000020004"/>
                <a:hlinkClick r:id="rId4"/>
              </a:rPr>
              <a:t>®</a:t>
            </a:r>
            <a:r>
              <a:rPr lang="en-US" sz="2400" dirty="0">
                <a:latin typeface="Helvetica Neue" panose="02000503000000020004"/>
                <a:hlinkClick r:id="rId4"/>
              </a:rPr>
              <a:t> LEGO</a:t>
            </a:r>
            <a:r>
              <a:rPr lang="en-US" sz="2400" baseline="30000" dirty="0">
                <a:latin typeface="Helvetica Neue" panose="02000503000000020004"/>
                <a:hlinkClick r:id="rId4"/>
              </a:rPr>
              <a:t> ®</a:t>
            </a:r>
            <a:r>
              <a:rPr lang="en-US" sz="2400" dirty="0">
                <a:latin typeface="Helvetica Neue" panose="02000503000000020004"/>
                <a:hlinkClick r:id="rId4"/>
              </a:rPr>
              <a:t> League </a:t>
            </a:r>
          </a:p>
          <a:p>
            <a:pPr algn="ctr"/>
            <a:r>
              <a:rPr lang="en-US" sz="2400" dirty="0">
                <a:latin typeface="Helvetica Neue" panose="02000503000000020004"/>
                <a:hlinkClick r:id="rId4"/>
              </a:rPr>
              <a:t>YouTube Channel</a:t>
            </a:r>
            <a:r>
              <a:rPr lang="en-US" sz="2400" dirty="0">
                <a:latin typeface="Helvetica Neue" panose="02000503000000020004"/>
                <a:hlinkClick r:id="" action="ppaction://noaction"/>
              </a:rPr>
              <a:t> </a:t>
            </a:r>
            <a:endParaRPr lang="en-US" sz="2400" dirty="0">
              <a:latin typeface="Helvetica Neue" panose="02000503000000020004"/>
            </a:endParaRPr>
          </a:p>
          <a:p>
            <a:pPr algn="ctr"/>
            <a:r>
              <a:rPr lang="en-US" sz="2400" dirty="0">
                <a:latin typeface="Helvetica Neue" panose="02000503000000020004"/>
              </a:rPr>
              <a:t>to watch the </a:t>
            </a:r>
          </a:p>
          <a:p>
            <a:pPr algn="ctr"/>
            <a:r>
              <a:rPr lang="en-US" sz="2400" dirty="0">
                <a:latin typeface="Helvetica Neue" panose="02000503000000020004"/>
              </a:rPr>
              <a:t>MASTERPIECE</a:t>
            </a:r>
            <a:r>
              <a:rPr lang="en-US" sz="2400" baseline="30000" dirty="0">
                <a:latin typeface="Helvetica Neue" panose="02000503000000020004"/>
              </a:rPr>
              <a:t>SM</a:t>
            </a:r>
            <a:r>
              <a:rPr lang="en-US" sz="2400" dirty="0">
                <a:latin typeface="Helvetica Neue" panose="02000503000000020004"/>
              </a:rPr>
              <a:t> Season Launch Video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B1D03B4-C717-412F-811E-F984EE8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MASTERPIECE</a:t>
            </a:r>
            <a:r>
              <a:rPr lang="en-US" baseline="30000" dirty="0">
                <a:solidFill>
                  <a:srgbClr val="00A651"/>
                </a:solidFill>
                <a:latin typeface="Helvetica Neue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795018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Core Values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61F64-071C-F4DA-D665-AA17D85345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32" y="1089878"/>
            <a:ext cx="3703320" cy="49377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A37C8B-447E-D4CF-D73D-54DC75EB3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395075"/>
              </p:ext>
            </p:extLst>
          </p:nvPr>
        </p:nvGraphicFramePr>
        <p:xfrm>
          <a:off x="4596064" y="1089878"/>
          <a:ext cx="3700405" cy="493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533723" imgH="6050248" progId="Acrobat.Document.DC">
                  <p:embed/>
                </p:oleObj>
              </mc:Choice>
              <mc:Fallback>
                <p:oleObj name="Acrobat Document" r:id="rId4" imgW="4533723" imgH="6050248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A37C8B-447E-D4CF-D73D-54DC75EB3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6064" y="1089878"/>
                        <a:ext cx="3700405" cy="493776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8E054A5-62CF-47AC-9BD7-45D43181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458718" cy="13901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Team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466DD-9DC6-2A48-8A72-99A77ADC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9393"/>
            <a:ext cx="9144000" cy="43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2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67F57E3-E49D-4789-840B-1A5BE8B9DC18}"/>
              </a:ext>
            </a:extLst>
          </p:cNvPr>
          <p:cNvSpPr/>
          <p:nvPr/>
        </p:nvSpPr>
        <p:spPr>
          <a:xfrm>
            <a:off x="4030905" y="1604913"/>
            <a:ext cx="4568345" cy="43544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>
              <a:solidFill>
                <a:srgbClr val="4472C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1127761"/>
            <a:ext cx="7706053" cy="448791"/>
          </a:xfrm>
        </p:spPr>
        <p:txBody>
          <a:bodyPr>
            <a:normAutofit lnSpcReduction="10000"/>
          </a:bodyPr>
          <a:lstStyle/>
          <a:p>
            <a:r>
              <a:rPr lang="en-US" sz="2800">
                <a:solidFill>
                  <a:schemeClr val="tx1"/>
                </a:solidFill>
              </a:rPr>
              <a:t>Each session lists the materials needed.</a:t>
            </a:r>
            <a:endParaRPr lang="en-US" sz="2800"/>
          </a:p>
          <a:p>
            <a:endParaRPr lang="en-US" sz="2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You Need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66CEEB-7590-4F08-9D0E-01B32D5DB8FD}"/>
              </a:ext>
            </a:extLst>
          </p:cNvPr>
          <p:cNvSpPr/>
          <p:nvPr/>
        </p:nvSpPr>
        <p:spPr>
          <a:xfrm>
            <a:off x="806424" y="1604913"/>
            <a:ext cx="3029852" cy="43544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rgbClr val="4472C4"/>
                </a:solidFill>
              </a:rPr>
              <a:t>MASTERPIECE</a:t>
            </a:r>
            <a:r>
              <a:rPr lang="en-US" b="1" baseline="30000" dirty="0">
                <a:solidFill>
                  <a:srgbClr val="4472C4"/>
                </a:solidFill>
              </a:rPr>
              <a:t>SM</a:t>
            </a:r>
            <a:r>
              <a:rPr lang="en-US" b="1" dirty="0">
                <a:solidFill>
                  <a:srgbClr val="4472C4"/>
                </a:solidFill>
              </a:rPr>
              <a:t> Explore Set</a:t>
            </a:r>
          </a:p>
        </p:txBody>
      </p:sp>
      <p:pic>
        <p:nvPicPr>
          <p:cNvPr id="24" name="Picture 23" descr="A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DA5D8C1E-6FB2-4B9F-9B8D-E4D37FAB36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73042">
            <a:off x="4322175" y="4950802"/>
            <a:ext cx="1097280" cy="731520"/>
          </a:xfrm>
          <a:prstGeom prst="rect">
            <a:avLst/>
          </a:prstGeom>
        </p:spPr>
      </p:pic>
      <p:pic>
        <p:nvPicPr>
          <p:cNvPr id="25" name="Picture 24" descr="A row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C1DD2D73-65B0-41C3-A147-001EF1116E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360" y="3939589"/>
            <a:ext cx="932846" cy="1005840"/>
          </a:xfrm>
          <a:prstGeom prst="rect">
            <a:avLst/>
          </a:prstGeom>
        </p:spPr>
      </p:pic>
      <p:pic>
        <p:nvPicPr>
          <p:cNvPr id="26" name="Picture 25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10234899-7E7A-45A9-B678-64C15ED6A7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67623" y="4590141"/>
            <a:ext cx="707676" cy="1097280"/>
          </a:xfrm>
          <a:prstGeom prst="rect">
            <a:avLst/>
          </a:prstGeom>
        </p:spPr>
      </p:pic>
      <p:sp>
        <p:nvSpPr>
          <p:cNvPr id="27" name="Rectangle: Rounded Corners 14">
            <a:extLst>
              <a:ext uri="{FF2B5EF4-FFF2-40B4-BE49-F238E27FC236}">
                <a16:creationId xmlns:a16="http://schemas.microsoft.com/office/drawing/2014/main" id="{81980555-5A89-4847-F2C9-59CDF48B072D}"/>
              </a:ext>
            </a:extLst>
          </p:cNvPr>
          <p:cNvSpPr/>
          <p:nvPr/>
        </p:nvSpPr>
        <p:spPr>
          <a:xfrm>
            <a:off x="977944" y="3308113"/>
            <a:ext cx="261701" cy="241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1C532-FE64-DB42-91E0-4386DC4AA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412" y="4269155"/>
            <a:ext cx="1828959" cy="914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43F1D-06A3-9DA8-5BD2-137C65531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024" y="3081079"/>
            <a:ext cx="1816765" cy="13290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099EA5-18D3-C25F-32D8-159FC0227C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3240" y="1686837"/>
            <a:ext cx="1859441" cy="13229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346122-F7AD-A0FC-17AB-12F7B9430A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0966" y="4535300"/>
            <a:ext cx="1920406" cy="12619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AA582F-1CD9-F98F-8D18-35CCD31592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6976" y="1862033"/>
            <a:ext cx="1379220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E8ABB2-EC60-2963-E2B8-79B922975A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61" b="42868"/>
          <a:stretch/>
        </p:blipFill>
        <p:spPr>
          <a:xfrm>
            <a:off x="849696" y="2524771"/>
            <a:ext cx="2994251" cy="15544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95845D-1404-0C74-2357-35F08CFF1BC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66" y="4269155"/>
            <a:ext cx="960191" cy="1280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689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in SHOW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</a:rPr>
              <a:t>®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League and MASTERPIECE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and the LEGO Group. ©2023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9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Online Media 2" title="FIRST LEGO League Explore Is">
            <a:hlinkClick r:id="" action="ppaction://media"/>
            <a:extLst>
              <a:ext uri="{FF2B5EF4-FFF2-40B4-BE49-F238E27FC236}">
                <a16:creationId xmlns:a16="http://schemas.microsoft.com/office/drawing/2014/main" id="{81233D16-8905-4535-8A5D-03843094AE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9028" y="1235121"/>
            <a:ext cx="7765943" cy="43877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A39117-FA27-4BD1-BA63-9ABB12D4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303477" cy="76263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A651"/>
                </a:solidFill>
              </a:rPr>
              <a:t>What is </a:t>
            </a:r>
            <a:r>
              <a:rPr lang="en-US" sz="3200" i="1" dirty="0">
                <a:solidFill>
                  <a:srgbClr val="00A651"/>
                </a:solidFill>
              </a:rPr>
              <a:t>FIRST</a:t>
            </a:r>
            <a:r>
              <a:rPr lang="en-US" sz="3200" baseline="30000" dirty="0">
                <a:solidFill>
                  <a:srgbClr val="00A651"/>
                </a:solidFill>
              </a:rPr>
              <a:t>®</a:t>
            </a:r>
            <a:r>
              <a:rPr lang="en-US" sz="3200" dirty="0">
                <a:solidFill>
                  <a:srgbClr val="00A651"/>
                </a:solidFill>
              </a:rPr>
              <a:t> LEGO League Explore?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Welcome to MASTERPIECE</a:t>
            </a:r>
            <a:r>
              <a:rPr lang="en-US" b="0" baseline="30000" dirty="0">
                <a:solidFill>
                  <a:srgbClr val="00A651"/>
                </a:solidFill>
              </a:rPr>
              <a:t>SM</a:t>
            </a:r>
            <a:r>
              <a:rPr lang="en-US" dirty="0">
                <a:solidFill>
                  <a:srgbClr val="00A651"/>
                </a:solidFill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99F34-C296-832A-A3ED-4BC714D53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39" y="1397563"/>
            <a:ext cx="3965320" cy="466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43938-E177-C479-66F4-EDF5388B0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397" y="3510762"/>
            <a:ext cx="2103120" cy="2525581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AC1BD16-4736-C710-4C02-691AA1AB22F4}"/>
              </a:ext>
            </a:extLst>
          </p:cNvPr>
          <p:cNvSpPr/>
          <p:nvPr/>
        </p:nvSpPr>
        <p:spPr>
          <a:xfrm>
            <a:off x="4273869" y="2352362"/>
            <a:ext cx="3002844" cy="1989752"/>
          </a:xfrm>
          <a:prstGeom prst="wedgeEllipseCallout">
            <a:avLst>
              <a:gd name="adj1" fmla="val 51348"/>
              <a:gd name="adj2" fmla="val 49914"/>
            </a:avLst>
          </a:prstGeom>
          <a:solidFill>
            <a:srgbClr val="F4F9F1"/>
          </a:solidFill>
          <a:ln w="1905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rgbClr val="006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learn about how people’s passion for the arts are shared through STEM.</a:t>
            </a:r>
          </a:p>
        </p:txBody>
      </p:sp>
    </p:spTree>
    <p:extLst>
      <p:ext uri="{BB962C8B-B14F-4D97-AF65-F5344CB8AC3E}">
        <p14:creationId xmlns:p14="http://schemas.microsoft.com/office/powerpoint/2010/main" val="399540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9F1F3-B432-4FAF-BBBB-608C242452D0}"/>
              </a:ext>
            </a:extLst>
          </p:cNvPr>
          <p:cNvSpPr/>
          <p:nvPr/>
        </p:nvSpPr>
        <p:spPr>
          <a:xfrm>
            <a:off x="1914503" y="534979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Form Your Team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B879A-24B3-457C-8475-A6466C11337B}"/>
              </a:ext>
            </a:extLst>
          </p:cNvPr>
          <p:cNvSpPr txBox="1"/>
          <p:nvPr/>
        </p:nvSpPr>
        <p:spPr>
          <a:xfrm>
            <a:off x="628649" y="3406422"/>
            <a:ext cx="8022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Write your Team Members’ Names in your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Engineering Notebook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A32DB-D332-7675-EF39-C477C1CFFD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332" y="1395741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65BC4-3FC5-1951-5147-D43F365DE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084919"/>
            <a:ext cx="6217920" cy="22688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C77640-D616-BE21-A9B9-E089C6B6FB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8" t="13598" r="4618" b="5467"/>
          <a:stretch/>
        </p:blipFill>
        <p:spPr>
          <a:xfrm>
            <a:off x="1314338" y="4113446"/>
            <a:ext cx="6583058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9F1F3-B432-4FAF-BBBB-608C242452D0}"/>
              </a:ext>
            </a:extLst>
          </p:cNvPr>
          <p:cNvSpPr/>
          <p:nvPr/>
        </p:nvSpPr>
        <p:spPr>
          <a:xfrm>
            <a:off x="1914503" y="534979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8994"/>
            <a:ext cx="7886700" cy="76263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A651"/>
                </a:solidFill>
                <a:latin typeface="Helvetica Neue"/>
              </a:rPr>
              <a:t>Together with your teammates, you will:</a:t>
            </a:r>
            <a:endParaRPr lang="en-US" dirty="0">
              <a:solidFill>
                <a:srgbClr val="00A651"/>
              </a:solidFill>
              <a:latin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A32DB-D332-7675-EF39-C477C1CFFD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99" y="4085449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E4F8F6-3387-4F9D-6E05-2F12D7B501FE}"/>
              </a:ext>
            </a:extLst>
          </p:cNvPr>
          <p:cNvSpPr txBox="1"/>
          <p:nvPr/>
        </p:nvSpPr>
        <p:spPr>
          <a:xfrm>
            <a:off x="775405" y="3901637"/>
            <a:ext cx="66008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Share your model and poster with reviewers at an Explore festival.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Celebrate your accomplishments with family and other teams at the festival.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56974-F30B-3F17-25AC-DACA79DF0339}"/>
              </a:ext>
            </a:extLst>
          </p:cNvPr>
          <p:cNvSpPr txBox="1"/>
          <p:nvPr/>
        </p:nvSpPr>
        <p:spPr>
          <a:xfrm>
            <a:off x="786695" y="1280219"/>
            <a:ext cx="77286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Discover real-world challenges and opportunities in this season’s theme.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 team model and program it to make part of it move.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and improve your code and build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Track your work in the Engineering Notebook.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a team poster that reflects your team’s journey.</a:t>
            </a:r>
          </a:p>
        </p:txBody>
      </p:sp>
    </p:spTree>
    <p:extLst>
      <p:ext uri="{BB962C8B-B14F-4D97-AF65-F5344CB8AC3E}">
        <p14:creationId xmlns:p14="http://schemas.microsoft.com/office/powerpoint/2010/main" val="18972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9F1F3-B432-4FAF-BBBB-608C242452D0}"/>
              </a:ext>
            </a:extLst>
          </p:cNvPr>
          <p:cNvSpPr/>
          <p:nvPr/>
        </p:nvSpPr>
        <p:spPr>
          <a:xfrm>
            <a:off x="1924564" y="920708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29CDF4-55D3-4D2D-9C24-2419CA6C4795}"/>
              </a:ext>
            </a:extLst>
          </p:cNvPr>
          <p:cNvSpPr/>
          <p:nvPr/>
        </p:nvSpPr>
        <p:spPr>
          <a:xfrm>
            <a:off x="6442840" y="898136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083E6-CF30-23BF-E17B-5A607A65D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43" y="23233"/>
            <a:ext cx="2806262" cy="982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911D74-F1E8-8937-ED7C-3E1A4D35B7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2554" y="137160"/>
            <a:ext cx="4239889" cy="3291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81A89-7AA9-58BB-0A93-67B5AA9519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055" y="2852385"/>
            <a:ext cx="543950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6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9F1F3-B432-4FAF-BBBB-608C242452D0}"/>
              </a:ext>
            </a:extLst>
          </p:cNvPr>
          <p:cNvSpPr/>
          <p:nvPr/>
        </p:nvSpPr>
        <p:spPr>
          <a:xfrm>
            <a:off x="1924564" y="920708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29CDF4-55D3-4D2D-9C24-2419CA6C4795}"/>
              </a:ext>
            </a:extLst>
          </p:cNvPr>
          <p:cNvSpPr/>
          <p:nvPr/>
        </p:nvSpPr>
        <p:spPr>
          <a:xfrm>
            <a:off x="6442840" y="898136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24DF2D-1AD2-4093-BA45-F349F18BA774}"/>
              </a:ext>
            </a:extLst>
          </p:cNvPr>
          <p:cNvSpPr/>
          <p:nvPr/>
        </p:nvSpPr>
        <p:spPr>
          <a:xfrm>
            <a:off x="5076497" y="252248"/>
            <a:ext cx="1713187" cy="6458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6047D-7015-48FF-AACF-0AC7D76A7F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2490741" y="615970"/>
            <a:ext cx="7238201" cy="548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3C28FC-9C4E-48B0-BAF4-B5E41561F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43" y="23233"/>
            <a:ext cx="2806262" cy="9822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C2BBEE-26E6-5E2D-E7EB-CBD4CD39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69F44-B82B-06D4-284F-F3BFFD10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44"/>
          <a:stretch/>
        </p:blipFill>
        <p:spPr>
          <a:xfrm>
            <a:off x="138043" y="846667"/>
            <a:ext cx="4890509" cy="14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3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29CDF4-55D3-4D2D-9C24-2419CA6C4795}"/>
              </a:ext>
            </a:extLst>
          </p:cNvPr>
          <p:cNvSpPr/>
          <p:nvPr/>
        </p:nvSpPr>
        <p:spPr>
          <a:xfrm>
            <a:off x="8366760" y="367628"/>
            <a:ext cx="493461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C28FC-9C4E-48B0-BAF4-B5E41561F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43" y="23233"/>
            <a:ext cx="2806262" cy="982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C0F5D6-A58A-B12B-5E29-83E4A4CF81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2"/>
          <a:stretch/>
        </p:blipFill>
        <p:spPr>
          <a:xfrm>
            <a:off x="228703" y="945787"/>
            <a:ext cx="86667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4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3C28FC-9C4E-48B0-BAF4-B5E41561F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43" y="23233"/>
            <a:ext cx="2806262" cy="9822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AAEA1-F373-5D49-22BE-F1301ACB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D5FBC-36E4-1CFF-2496-B62922D2DE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75" t="23076" r="27818" b="47119"/>
          <a:stretch/>
        </p:blipFill>
        <p:spPr>
          <a:xfrm>
            <a:off x="623691" y="4040044"/>
            <a:ext cx="2492838" cy="1581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C5F8FD-143B-729C-9072-25E1975828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266" r="52279" b="13457"/>
          <a:stretch/>
        </p:blipFill>
        <p:spPr>
          <a:xfrm>
            <a:off x="67734" y="810523"/>
            <a:ext cx="4881998" cy="3092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74AAB5-61EE-9E50-D155-E30875A96F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951" b="78334"/>
          <a:stretch/>
        </p:blipFill>
        <p:spPr>
          <a:xfrm>
            <a:off x="4090789" y="780778"/>
            <a:ext cx="3393337" cy="98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EE0AC-188C-FE9A-DB22-09D1E2A7727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662" y="2933267"/>
            <a:ext cx="59597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7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E06CC-03B4-4F3C-A232-F18925D82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1008</Words>
  <Application>Microsoft Office PowerPoint</Application>
  <PresentationFormat>On-screen Show (4:3)</PresentationFormat>
  <Paragraphs>103</Paragraphs>
  <Slides>16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Office Theme</vt:lpstr>
      <vt:lpstr>Acrobat Document</vt:lpstr>
      <vt:lpstr>PowerPoint Presentation</vt:lpstr>
      <vt:lpstr>What is FIRST® LEGO League Explore?</vt:lpstr>
      <vt:lpstr>Welcome to MASTERPIECESM!</vt:lpstr>
      <vt:lpstr>Form Your Team</vt:lpstr>
      <vt:lpstr>Together with your teammates, you will:</vt:lpstr>
      <vt:lpstr>PowerPoint Presentation</vt:lpstr>
      <vt:lpstr>PowerPoint Presentation</vt:lpstr>
      <vt:lpstr>PowerPoint Presentation</vt:lpstr>
      <vt:lpstr>PowerPoint Presentation</vt:lpstr>
      <vt:lpstr>Explore Story</vt:lpstr>
      <vt:lpstr>MASTERPIECESM</vt:lpstr>
      <vt:lpstr>Core Values</vt:lpstr>
      <vt:lpstr>Team Roles</vt:lpstr>
      <vt:lpstr>You Need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23</cp:revision>
  <dcterms:created xsi:type="dcterms:W3CDTF">2020-04-21T20:33:01Z</dcterms:created>
  <dcterms:modified xsi:type="dcterms:W3CDTF">2023-05-22T18:33:05Z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