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7"/>
  </p:notesMasterIdLst>
  <p:sldIdLst>
    <p:sldId id="323" r:id="rId5"/>
    <p:sldId id="260" r:id="rId6"/>
    <p:sldId id="321" r:id="rId7"/>
    <p:sldId id="288" r:id="rId8"/>
    <p:sldId id="285" r:id="rId9"/>
    <p:sldId id="322" r:id="rId10"/>
    <p:sldId id="262" r:id="rId11"/>
    <p:sldId id="286" r:id="rId12"/>
    <p:sldId id="306" r:id="rId13"/>
    <p:sldId id="269" r:id="rId14"/>
    <p:sldId id="319" r:id="rId15"/>
    <p:sldId id="32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EC8C95-BD4A-4C94-BDEA-6AAF24E6D459}" v="5" dt="2023-05-22T20:38:36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0"/>
    <p:restoredTop sz="91892" autoAdjust="0"/>
  </p:normalViewPr>
  <p:slideViewPr>
    <p:cSldViewPr snapToGrid="0">
      <p:cViewPr varScale="1">
        <p:scale>
          <a:sx n="101" d="100"/>
          <a:sy n="101" d="100"/>
        </p:scale>
        <p:origin x="2214" y="96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75EC8C95-BD4A-4C94-BDEA-6AAF24E6D459}"/>
    <pc:docChg chg="undo custSel modSld">
      <pc:chgData name="Tammy Pankey" userId="89b84b47-0384-4d66-b56e-dc00ebdb68cf" providerId="ADAL" clId="{75EC8C95-BD4A-4C94-BDEA-6AAF24E6D459}" dt="2023-05-22T20:38:22.222" v="13"/>
      <pc:docMkLst>
        <pc:docMk/>
      </pc:docMkLst>
      <pc:sldChg chg="modNotesTx">
        <pc:chgData name="Tammy Pankey" userId="89b84b47-0384-4d66-b56e-dc00ebdb68cf" providerId="ADAL" clId="{75EC8C95-BD4A-4C94-BDEA-6AAF24E6D459}" dt="2023-05-22T20:38:22.222" v="13"/>
        <pc:sldMkLst>
          <pc:docMk/>
          <pc:sldMk cId="2951668690" sldId="269"/>
        </pc:sldMkLst>
      </pc:sldChg>
      <pc:sldChg chg="addSp delSp modSp mod">
        <pc:chgData name="Tammy Pankey" userId="89b84b47-0384-4d66-b56e-dc00ebdb68cf" providerId="ADAL" clId="{75EC8C95-BD4A-4C94-BDEA-6AAF24E6D459}" dt="2023-05-22T20:25:43.156" v="10" actId="478"/>
        <pc:sldMkLst>
          <pc:docMk/>
          <pc:sldMk cId="2160651105" sldId="323"/>
        </pc:sldMkLst>
        <pc:picChg chg="add del mod">
          <ac:chgData name="Tammy Pankey" userId="89b84b47-0384-4d66-b56e-dc00ebdb68cf" providerId="ADAL" clId="{75EC8C95-BD4A-4C94-BDEA-6AAF24E6D459}" dt="2023-05-22T20:25:43.156" v="10" actId="478"/>
          <ac:picMkLst>
            <pc:docMk/>
            <pc:sldMk cId="2160651105" sldId="323"/>
            <ac:picMk id="4" creationId="{7ECE87B3-C73C-4A22-BC16-65E3529D301C}"/>
          </ac:picMkLst>
        </pc:picChg>
        <pc:picChg chg="add del mod">
          <ac:chgData name="Tammy Pankey" userId="89b84b47-0384-4d66-b56e-dc00ebdb68cf" providerId="ADAL" clId="{75EC8C95-BD4A-4C94-BDEA-6AAF24E6D459}" dt="2023-05-22T20:25:40.469" v="9"/>
          <ac:picMkLst>
            <pc:docMk/>
            <pc:sldMk cId="2160651105" sldId="323"/>
            <ac:picMk id="8" creationId="{286FED80-8603-C989-18CA-4E2BF4DD5716}"/>
          </ac:picMkLst>
        </pc:picChg>
        <pc:picChg chg="del">
          <ac:chgData name="Tammy Pankey" userId="89b84b47-0384-4d66-b56e-dc00ebdb68cf" providerId="ADAL" clId="{75EC8C95-BD4A-4C94-BDEA-6AAF24E6D459}" dt="2023-05-22T20:03:44.215" v="0" actId="478"/>
          <ac:picMkLst>
            <pc:docMk/>
            <pc:sldMk cId="2160651105" sldId="323"/>
            <ac:picMk id="13" creationId="{6335B222-1AA9-4892-A3FD-904EEBAC60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r>
              <a:rPr lang="en-US" dirty="0"/>
              <a:t>Here is one example: https://www.pbs.org/video/curious-kids-steam-science-technology-engineering-art-math/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team model will remain assembled from this point forward until the event.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Check that any unused pieces from the LEGO® Education SPIKE™ Essential set are returned to it.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pPr marL="0" indent="0" algn="l">
              <a:buFont typeface="+mj-lt"/>
              <a:buNone/>
            </a:pPr>
            <a:r>
              <a:rPr lang="en-US" b="1" dirty="0"/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need all parts of their Explore model and the mat.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Each team member could build a part of the team model using a baseplate.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can use extra LEGO® bricks, minifigures, baseplates, and other LEGO elements. You may NOT use glue, paint, or art supplies.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should be able to fit on a table and be easily transportable.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apply coding concepts throughout the sessions to create their programs.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should incorporate all parts of the Explore model into their team model as well as the Explore mat.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Create a detailed, labeled drawing of your team model and all its parts.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Research theaters in your community and build their features into the team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***Skip this slide during session 9***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800" b="1" i="0" u="none" strike="noStrike" baseline="0" dirty="0">
                <a:latin typeface="Arial-BoldMT"/>
              </a:rPr>
              <a:t>Teamwork and Fun Builds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provide examples of how they have used </a:t>
            </a:r>
            <a:r>
              <a:rPr lang="en-US" sz="1800" b="1" i="0" u="none" strike="noStrike" baseline="0" dirty="0">
                <a:latin typeface="Arial-BoldMT"/>
              </a:rPr>
              <a:t>teamwork </a:t>
            </a:r>
            <a:r>
              <a:rPr lang="en-US" sz="1800" b="0" i="0" u="none" strike="noStrike" baseline="0" dirty="0">
                <a:latin typeface="ArialMT"/>
              </a:rPr>
              <a:t>(Session 8) and </a:t>
            </a:r>
            <a:r>
              <a:rPr lang="en-US" sz="1800" b="1" i="0" u="none" strike="noStrike" baseline="0" dirty="0">
                <a:latin typeface="Arial-BoldMT"/>
              </a:rPr>
              <a:t>fun </a:t>
            </a:r>
            <a:r>
              <a:rPr lang="en-US" sz="1800" b="0" i="0" u="none" strike="noStrike" baseline="0" dirty="0">
                <a:latin typeface="ArialMT"/>
              </a:rPr>
              <a:t>(Session 9) throughout the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create a build from the prototyping pieces representing this Core Value or examples of the team using </a:t>
            </a:r>
            <a:r>
              <a:rPr lang="en-US" sz="1800" b="1" i="0" u="none" strike="noStrike" baseline="0" dirty="0">
                <a:latin typeface="Arial-BoldMT"/>
              </a:rPr>
              <a:t>teamwork </a:t>
            </a:r>
            <a:r>
              <a:rPr lang="en-US" sz="1800" b="0" i="0" u="none" strike="noStrike" baseline="0" dirty="0">
                <a:latin typeface="ArialMT"/>
              </a:rPr>
              <a:t>and </a:t>
            </a:r>
            <a:r>
              <a:rPr lang="en-US" sz="1800" b="1" i="0" u="none" strike="noStrike" baseline="0" dirty="0">
                <a:latin typeface="Arial-BoldMT"/>
              </a:rPr>
              <a:t>fun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***Skip this slide during session 8***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800" b="1" i="0" u="none" strike="noStrike" baseline="0" dirty="0">
                <a:latin typeface="Arial-BoldMT"/>
              </a:rPr>
              <a:t>Teamwork and Fun Builds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provide examples of how they have used </a:t>
            </a:r>
            <a:r>
              <a:rPr lang="en-US" sz="1800" b="1" i="0" u="none" strike="noStrike" baseline="0" dirty="0">
                <a:latin typeface="Arial-BoldMT"/>
              </a:rPr>
              <a:t>teamwork </a:t>
            </a:r>
            <a:r>
              <a:rPr lang="en-US" sz="1800" b="0" i="0" u="none" strike="noStrike" baseline="0" dirty="0">
                <a:latin typeface="ArialMT"/>
              </a:rPr>
              <a:t>(Session 8) and </a:t>
            </a:r>
            <a:r>
              <a:rPr lang="en-US" sz="1800" b="1" i="0" u="none" strike="noStrike" baseline="0" dirty="0">
                <a:latin typeface="Arial-BoldMT"/>
              </a:rPr>
              <a:t>fun </a:t>
            </a:r>
            <a:r>
              <a:rPr lang="en-US" sz="1800" b="0" i="0" u="none" strike="noStrike" baseline="0" dirty="0">
                <a:latin typeface="ArialMT"/>
              </a:rPr>
              <a:t>(Session 9) throughout the sessions.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MT"/>
              </a:rPr>
              <a:t>Have the team create a build from the prototyping pieces representing this Core Value or examples of the team using </a:t>
            </a:r>
            <a:r>
              <a:rPr lang="en-US" sz="1800" b="1" i="0" u="none" strike="noStrike" baseline="0" dirty="0">
                <a:latin typeface="Arial-BoldMT"/>
              </a:rPr>
              <a:t>teamwork </a:t>
            </a:r>
            <a:r>
              <a:rPr lang="en-US" sz="1800" b="0" i="0" u="none" strike="noStrike" baseline="0" dirty="0">
                <a:latin typeface="ArialMT"/>
              </a:rPr>
              <a:t>and </a:t>
            </a:r>
            <a:r>
              <a:rPr lang="en-US" sz="1800" b="1" i="0" u="none" strike="noStrike" baseline="0" dirty="0">
                <a:latin typeface="Arial-BoldMT"/>
              </a:rPr>
              <a:t>fun</a:t>
            </a:r>
            <a:r>
              <a:rPr lang="en-US" sz="1800" b="0" i="0" u="none" strike="noStrike" baseline="0" dirty="0">
                <a:latin typeface="ArialMT"/>
              </a:rPr>
              <a:t>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r>
              <a:rPr lang="en-US" b="1" dirty="0"/>
              <a:t>Session Tasks (80-100 minutes)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Design a team model that shows how technology helps you share what you love to do.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Brainstorm your solutions.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Explore the list of required parts on the next page.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Draw your team model design and label the required parts.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Create your team model together.  Use the mat and build the different parts of your show!</a:t>
            </a:r>
          </a:p>
          <a:p>
            <a:pPr marL="0" indent="0" algn="l">
              <a:buFont typeface="+mj-lt"/>
              <a:buNone/>
            </a:pPr>
            <a:r>
              <a:rPr lang="en-US" b="1" dirty="0"/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need all parts of their Explore model and the mat.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Each team member could build a part of the team model using a baseplate.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can use extra LEGO® bricks, minifigures, baseplates, and other LEGO elements. You may NOT use glue, paint, or art supplies.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r>
              <a:rPr lang="en-US" b="1" dirty="0"/>
              <a:t>Session Tasks (80-100 minutes)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Design a team model that shows how technology helps you share what you love to do.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Brainstorm your solutions.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Explore the list of required parts on the next page.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Draw your team model design and label the required parts.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Create your team model together.  Use the mat and build the different parts of your show!</a:t>
            </a:r>
          </a:p>
          <a:p>
            <a:pPr marL="0" indent="0" algn="l">
              <a:buFont typeface="+mj-lt"/>
              <a:buNone/>
            </a:pPr>
            <a:r>
              <a:rPr lang="en-US" b="1" dirty="0"/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need all parts of their Explore model and the mat.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Each team member could build a part of the team model using a baseplate.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can use extra LEGO® bricks, minifigures, baseplates, and other LEGO elements. You may NOT use glue, paint, or art supplies.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should be able to fit on a table and be easily transportable.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apply coding concepts throughout the sessions to create their programs.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should incorporate all parts of the Explore model into their team model as well as the Explore 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0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r>
              <a:rPr lang="en-US" b="1" dirty="0"/>
              <a:t>Session Tasks (80-100 minutes)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Design a team model that shows how technology helps you share what you love to do.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Brainstorm your solutions.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Explore the list of required parts on the next page.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Draw your team model design and label the required parts.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Create your team model together.  Use the mat and build the different parts of your show!</a:t>
            </a:r>
          </a:p>
          <a:p>
            <a:pPr marL="0" indent="0" algn="l">
              <a:buFont typeface="+mj-lt"/>
              <a:buNone/>
            </a:pPr>
            <a:r>
              <a:rPr lang="en-US" b="1" dirty="0"/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need all parts of their Explore model and the mat.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Each team member could build a part of the team model using a baseplate.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can use extra LEGO® bricks, minifigures, baseplates, and other LEGO elements. You may NOT use glue, paint, or art supplies.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should be able to fit on a table and be easily transportable.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apply coding concepts throughout the sessions to create their programs.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should incorporate all parts of the Explore model into their team model as well as the Explore 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83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+mj-lt"/>
              <a:buNone/>
            </a:pPr>
            <a:r>
              <a:rPr lang="en-US" b="1" dirty="0"/>
              <a:t>Session Tasks (80-100 minutes)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Design a team model that shows how technology helps you share what you love to do.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Brainstorm your solutions.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Explore the list of required parts on the next page.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Draw your team model design and label the required parts.</a:t>
            </a:r>
          </a:p>
          <a:p>
            <a:pPr marL="0" indent="0" algn="l">
              <a:buFont typeface="+mj-lt"/>
              <a:buNone/>
            </a:pPr>
            <a:r>
              <a:rPr lang="en-US" b="0" dirty="0"/>
              <a:t>Create your team model together.  Use the mat and build the different parts of your show!</a:t>
            </a:r>
          </a:p>
          <a:p>
            <a:pPr marL="0" indent="0" algn="l">
              <a:buFont typeface="+mj-lt"/>
              <a:buNone/>
            </a:pPr>
            <a:r>
              <a:rPr lang="en-US" b="1" dirty="0"/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need all parts of their Explore model and the mat.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Each team member could build a part of the team model using a baseplate.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can use extra LEGO® bricks, minifigures, baseplates, and other LEGO elements. You may NOT use glue, paint, or art supplies.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model should be able to fit on a table and be easily transportable.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apply coding concepts throughout the sessions to create their programs.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should incorporate all parts of the Explore model into their team model as well as the Explore 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2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Share</a:t>
            </a:r>
            <a:r>
              <a:rPr lang="en-US" dirty="0"/>
              <a:t> (10 minutes)</a:t>
            </a:r>
          </a:p>
          <a:p>
            <a:r>
              <a:rPr lang="en-US" dirty="0"/>
              <a:t>Have the team:</a:t>
            </a:r>
          </a:p>
          <a:p>
            <a:r>
              <a:rPr lang="en-US" dirty="0"/>
              <a:t>• Share what they did at the end of each session.</a:t>
            </a:r>
          </a:p>
          <a:p>
            <a:r>
              <a:rPr lang="en-US" dirty="0"/>
              <a:t>• Explain the program and how the motor, sensor and light are used in the model.</a:t>
            </a:r>
          </a:p>
          <a:p>
            <a:r>
              <a:rPr lang="en-US" dirty="0"/>
              <a:t>• Review the list of required parts and identify them on the team model.</a:t>
            </a:r>
          </a:p>
          <a:p>
            <a:r>
              <a:rPr lang="en-US" dirty="0"/>
              <a:t>• Demonstrate how the team model 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10492" y="2017336"/>
            <a:ext cx="3720051" cy="27052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Team Model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Sessions 8&amp;9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8E8AE2-1DBC-6DFF-2F94-D415CE94B5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EAB999-BB33-3A0E-B1ED-749CC90458A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CE87B3-C73C-4A22-BC16-65E3529D301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262625"/>
              </a:clrFrom>
              <a:clrTo>
                <a:srgbClr val="2626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5892"/>
            <a:ext cx="416529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65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6184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 LEGO Group. ©2023 The LEGO Group. All rights reserved/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Tous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droits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in SHOW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lang="en-US" sz="1200" baseline="30000" dirty="0">
                <a:latin typeface="Helvetica Neue" panose="02000503000000020004"/>
              </a:rPr>
              <a:t>® 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League and MASTERPIECE</a:t>
            </a:r>
            <a:r>
              <a:rPr lang="en-US" sz="1200" baseline="30000" dirty="0">
                <a:latin typeface="Helvetica Neue" panose="02000503000000020004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©2023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92D16-3291-3234-3FCD-5EFA51CB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14" y="1894023"/>
            <a:ext cx="307466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06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49793" y="1276839"/>
            <a:ext cx="2286000" cy="4666761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draw their team model design and label its required parts.</a:t>
            </a:r>
          </a:p>
          <a:p>
            <a:pPr>
              <a:spcAft>
                <a:spcPts val="200"/>
              </a:spcAft>
            </a:pPr>
            <a:endParaRPr lang="en-US" sz="10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The team will create a team model to showcase a talent or interest that uses technology in creative ways.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your team model help you share your interests with others?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plan out your design for your team model?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think is the most important part of your team model?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strengths and the weaknesses of your design?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motorize part of your team model?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your team model show your interest or hobby in a new or unique way?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C549BD9B-0540-4174-9584-9E4E9651CE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Teamwork Build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488831"/>
            <a:ext cx="4965539" cy="4379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Teamwork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Teamwork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Teamwork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Teamwork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D58D96-AE6C-4849-8EFD-CFE3707389E4}"/>
              </a:ext>
            </a:extLst>
          </p:cNvPr>
          <p:cNvSpPr txBox="1">
            <a:spLocks/>
          </p:cNvSpPr>
          <p:nvPr/>
        </p:nvSpPr>
        <p:spPr>
          <a:xfrm>
            <a:off x="5720862" y="885777"/>
            <a:ext cx="2557208" cy="520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r"/>
            <a:r>
              <a:rPr lang="en-US" sz="2400" dirty="0">
                <a:solidFill>
                  <a:srgbClr val="00A651"/>
                </a:solidFill>
              </a:rPr>
              <a:t>Session 8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EAED4058-ABEE-404F-928F-E5A1669CE0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856" y="3245647"/>
            <a:ext cx="3121547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found we were stronger when we worked together.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C4DD2F5-36B9-4141-872C-111401515A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30" y="1127761"/>
            <a:ext cx="20574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EA9B41-5E92-C55F-66B3-71DA9263E5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7" t="13282" r="4141" b="7703"/>
          <a:stretch/>
        </p:blipFill>
        <p:spPr>
          <a:xfrm>
            <a:off x="5756291" y="3993594"/>
            <a:ext cx="312149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6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Fun Build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5D58D96-AE6C-4849-8EFD-CFE3707389E4}"/>
              </a:ext>
            </a:extLst>
          </p:cNvPr>
          <p:cNvSpPr txBox="1">
            <a:spLocks/>
          </p:cNvSpPr>
          <p:nvPr/>
        </p:nvSpPr>
        <p:spPr>
          <a:xfrm>
            <a:off x="5720862" y="885777"/>
            <a:ext cx="2557208" cy="386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r"/>
            <a:r>
              <a:rPr lang="en-US" sz="2400" dirty="0">
                <a:solidFill>
                  <a:srgbClr val="00A651"/>
                </a:solidFill>
              </a:rPr>
              <a:t>Session 9</a:t>
            </a:r>
          </a:p>
        </p:txBody>
      </p:sp>
      <p:pic>
        <p:nvPicPr>
          <p:cNvPr id="16" name="Picture 15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ACE88125-7318-4DD9-81FC-F2594B2232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9D365A2-93C4-4CEA-BA47-7D399A91CD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7008" y="3343435"/>
            <a:ext cx="2807925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enjoyed and celebrated what we did!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6A6AC84-2F52-4F2B-B0C5-23040B3EA6A6}"/>
              </a:ext>
            </a:extLst>
          </p:cNvPr>
          <p:cNvSpPr txBox="1">
            <a:spLocks/>
          </p:cNvSpPr>
          <p:nvPr/>
        </p:nvSpPr>
        <p:spPr>
          <a:xfrm>
            <a:off x="3940553" y="1518845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Fun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Fun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Fun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Fun</a:t>
            </a: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81AE5B4-DCFA-4EA4-8D41-8AEAB7EF7A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271" y="1272014"/>
            <a:ext cx="20574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025B23-83AD-16C1-39CA-220551BAA0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37" t="13282" r="4141" b="7703"/>
          <a:stretch/>
        </p:blipFill>
        <p:spPr>
          <a:xfrm>
            <a:off x="5667644" y="3974019"/>
            <a:ext cx="3200400" cy="20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4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3541014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26" name="Speech Bubble: Oval 10">
            <a:extLst>
              <a:ext uri="{FF2B5EF4-FFF2-40B4-BE49-F238E27FC236}">
                <a16:creationId xmlns:a16="http://schemas.microsoft.com/office/drawing/2014/main" id="{B22C9A89-57E8-A3C8-E86E-EF37846DE39D}"/>
              </a:ext>
            </a:extLst>
          </p:cNvPr>
          <p:cNvSpPr/>
          <p:nvPr/>
        </p:nvSpPr>
        <p:spPr>
          <a:xfrm rot="10800000" flipV="1">
            <a:off x="5705854" y="174374"/>
            <a:ext cx="3318009" cy="1581273"/>
          </a:xfrm>
          <a:prstGeom prst="wedgeEllipseCallout">
            <a:avLst>
              <a:gd name="adj1" fmla="val 61426"/>
              <a:gd name="adj2" fmla="val 47712"/>
            </a:avLst>
          </a:prstGeom>
          <a:solidFill>
            <a:schemeClr val="accent6">
              <a:lumMod val="20000"/>
              <a:lumOff val="80000"/>
            </a:schemeClr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lvl="0" algn="ctr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948B3D-4D88-2264-1827-CA14E61393A7}"/>
              </a:ext>
            </a:extLst>
          </p:cNvPr>
          <p:cNvSpPr txBox="1"/>
          <p:nvPr/>
        </p:nvSpPr>
        <p:spPr>
          <a:xfrm>
            <a:off x="6095993" y="389613"/>
            <a:ext cx="26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a team model to show how technology helps you share what you love to do.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BDB9C2-601D-FDD8-F92A-E5CD812878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0"/>
          <a:stretch/>
        </p:blipFill>
        <p:spPr>
          <a:xfrm>
            <a:off x="735008" y="3449921"/>
            <a:ext cx="5315355" cy="265176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0" name="Rectangle: Rounded Corners 20">
            <a:extLst>
              <a:ext uri="{FF2B5EF4-FFF2-40B4-BE49-F238E27FC236}">
                <a16:creationId xmlns:a16="http://schemas.microsoft.com/office/drawing/2014/main" id="{37B68DC3-E6AA-C691-AB54-36F521B2C96C}"/>
              </a:ext>
            </a:extLst>
          </p:cNvPr>
          <p:cNvSpPr/>
          <p:nvPr/>
        </p:nvSpPr>
        <p:spPr>
          <a:xfrm>
            <a:off x="6425280" y="1853184"/>
            <a:ext cx="2475750" cy="4098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8C0C80-C0E5-72F1-4DE1-2893EE8F815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962" y="4665291"/>
            <a:ext cx="1921904" cy="12801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253606A-3BB3-319A-9E2B-DB7022F96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77931">
            <a:off x="6655163" y="4016264"/>
            <a:ext cx="1252905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6AC5B35-6F01-AE9D-CEC3-ED2C23D481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68"/>
          <a:stretch/>
        </p:blipFill>
        <p:spPr>
          <a:xfrm>
            <a:off x="6454778" y="2281632"/>
            <a:ext cx="2494318" cy="16459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AFC819-3EBC-4037-3B1A-6E4FD4B5E3A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1" t="7735" r="9330" b="2944"/>
          <a:stretch/>
        </p:blipFill>
        <p:spPr>
          <a:xfrm rot="504388">
            <a:off x="3947787" y="1138363"/>
            <a:ext cx="1828800" cy="22148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D2D19C-F300-865B-D4F1-192BC317B61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95765">
            <a:off x="326923" y="950365"/>
            <a:ext cx="3139054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62" y="240521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A7E21-75F2-6096-E427-452BC6D7E0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289" y="460248"/>
            <a:ext cx="8473755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0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065195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B1B7F5-9AFC-4FEF-8CA9-BC41D2393088}"/>
              </a:ext>
            </a:extLst>
          </p:cNvPr>
          <p:cNvSpPr txBox="1"/>
          <p:nvPr/>
        </p:nvSpPr>
        <p:spPr>
          <a:xfrm>
            <a:off x="318686" y="1060044"/>
            <a:ext cx="5789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latin typeface="Helvetica Neue" panose="02000503000000020004"/>
              </a:rPr>
              <a:t>Use these two pages to draw your team model design: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21F21D-6778-4D40-BCC3-304504755689}"/>
              </a:ext>
            </a:extLst>
          </p:cNvPr>
          <p:cNvSpPr txBox="1"/>
          <p:nvPr/>
        </p:nvSpPr>
        <p:spPr>
          <a:xfrm>
            <a:off x="318685" y="5448299"/>
            <a:ext cx="8506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i="0" u="none" strike="noStrike" baseline="0" dirty="0">
                <a:latin typeface="Helvetica Neue" panose="02000503000000020004"/>
              </a:rPr>
              <a:t>Label the required parts of your team model.</a:t>
            </a:r>
            <a:endParaRPr lang="en-US" sz="3200" dirty="0">
              <a:latin typeface="Helvetica Neue" panose="020005030000000200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674F1-35D5-9D6A-62C3-8E19AB918B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" t="3778" b="1918"/>
          <a:stretch/>
        </p:blipFill>
        <p:spPr>
          <a:xfrm>
            <a:off x="182886" y="2263902"/>
            <a:ext cx="4431373" cy="31089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A927CC-09DB-E50D-8FAB-9AD1E4964A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11" r="1499"/>
          <a:stretch/>
        </p:blipFill>
        <p:spPr>
          <a:xfrm>
            <a:off x="4601685" y="2276094"/>
            <a:ext cx="4305942" cy="310896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E81C8F-D4B0-AC83-C363-246DF9D4DC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3845" y="932689"/>
            <a:ext cx="3474353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7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B69E4-4F1C-4DC6-A986-0EDD4A2D8F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716" y="1127761"/>
            <a:ext cx="8802624" cy="954585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000" b="0" i="0" u="none" strike="noStrike" baseline="0" dirty="0">
                <a:solidFill>
                  <a:srgbClr val="000000"/>
                </a:solidFill>
                <a:latin typeface="Helvetica Neue" panose="02000503000000020004"/>
              </a:rPr>
              <a:t>Make a plan! Create your team model together.</a:t>
            </a:r>
            <a:endParaRPr lang="en-US" sz="3000" b="0" i="0" u="none" strike="noStrike" kern="1200" baseline="0" dirty="0">
              <a:solidFill>
                <a:schemeClr val="tx1"/>
              </a:solidFill>
              <a:latin typeface="Helvetica Neue" panose="020005030000000200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Tasks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C7465D-E243-B070-125E-6748DDC70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16" y="3846990"/>
            <a:ext cx="4430081" cy="2219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8D92E5-4621-FA81-8B7F-BBE6B199F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443" y="1794300"/>
            <a:ext cx="3124650" cy="20116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BC62B2-4E09-A5BB-CE69-11C0A1AB30E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262625"/>
              </a:clrFrom>
              <a:clrTo>
                <a:srgbClr val="26262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555" y="1662156"/>
            <a:ext cx="416529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2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38491"/>
            <a:ext cx="4255866" cy="469616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Share what you did in the session.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Explain the program and how the motor, sensor and light are used in the model.</a:t>
            </a:r>
          </a:p>
          <a:p>
            <a:r>
              <a:rPr lang="en-US" sz="2800" dirty="0">
                <a:solidFill>
                  <a:schemeClr val="tx1"/>
                </a:solidFill>
              </a:rPr>
              <a:t>Review the list of required parts and identify them on the team model.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Demonstrate how the team model works.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811" y="1182211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244" y="3429000"/>
            <a:ext cx="3188273" cy="25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3" ma:contentTypeDescription="Create a new document." ma:contentTypeScope="" ma:versionID="aa73cbbcbd1ce5c78b19ddb0f11c7488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810c33ad5e72981ec8d9c0a5406b27f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a20863-7c96-4a57-95ca-029d1820b203">
      <Terms xmlns="http://schemas.microsoft.com/office/infopath/2007/PartnerControls"/>
    </lcf76f155ced4ddcb4097134ff3c332f>
    <TaxCatchAll xmlns="32a440ee-ccdf-4ffb-ba5c-71e25989d2a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BA1D96-CC9B-4A89-B5B7-A7CCAE978C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20863-7c96-4a57-95ca-029d1820b203"/>
    <ds:schemaRef ds:uri="32a440ee-ccdf-4ffb-ba5c-71e25989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1563</TotalTime>
  <Words>1612</Words>
  <Application>Microsoft Office PowerPoint</Application>
  <PresentationFormat>On-screen Show (4:3)</PresentationFormat>
  <Paragraphs>156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Arial-BoldMT</vt:lpstr>
      <vt:lpstr>ArialMT</vt:lpstr>
      <vt:lpstr>Calibri</vt:lpstr>
      <vt:lpstr>Helvetica Neue</vt:lpstr>
      <vt:lpstr>Roboto</vt:lpstr>
      <vt:lpstr>Roboto Medium</vt:lpstr>
      <vt:lpstr>Office Theme</vt:lpstr>
      <vt:lpstr>PowerPoint Presentation</vt:lpstr>
      <vt:lpstr>Guiding Questions</vt:lpstr>
      <vt:lpstr>Introduction – Teamwork Build</vt:lpstr>
      <vt:lpstr>Introduction – Fun Build</vt:lpstr>
      <vt:lpstr>Tasks</vt:lpstr>
      <vt:lpstr>Tasks</vt:lpstr>
      <vt:lpstr>Tasks</vt:lpstr>
      <vt:lpstr>Tasks</vt:lpstr>
      <vt:lpstr>Share</vt:lpstr>
      <vt:lpstr>Optional Video: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77</cp:revision>
  <dcterms:created xsi:type="dcterms:W3CDTF">2020-04-21T20:33:01Z</dcterms:created>
  <dcterms:modified xsi:type="dcterms:W3CDTF">2023-05-22T20:38:39Z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0x0101002E981D47E9229C45BD0F6073112327E8</vt:lpwstr>
  </property>
  <property fmtid="{D5CDD505-2E9C-101B-9397-08002B2CF9AE}" pid="3" name="MediaServiceImageTags">
    <vt:lpwstr/>
  </property>
</Properties>
</file>